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088284" r:id="rId3"/>
    <p:sldId id="257" r:id="rId5"/>
    <p:sldId id="11088388" r:id="rId6"/>
    <p:sldId id="11088341" r:id="rId7"/>
    <p:sldId id="11088314" r:id="rId8"/>
    <p:sldId id="11088389" r:id="rId9"/>
    <p:sldId id="11088359" r:id="rId10"/>
    <p:sldId id="11088390" r:id="rId11"/>
    <p:sldId id="11088391" r:id="rId12"/>
    <p:sldId id="11088392" r:id="rId13"/>
    <p:sldId id="11088393" r:id="rId14"/>
    <p:sldId id="11088394" r:id="rId15"/>
    <p:sldId id="11088395" r:id="rId16"/>
    <p:sldId id="11088396" r:id="rId17"/>
    <p:sldId id="11088398" r:id="rId18"/>
    <p:sldId id="11088399" r:id="rId19"/>
    <p:sldId id="11088397" r:id="rId20"/>
    <p:sldId id="11088400" r:id="rId21"/>
    <p:sldId id="11088401" r:id="rId22"/>
    <p:sldId id="11088402" r:id="rId23"/>
    <p:sldId id="11088403" r:id="rId24"/>
    <p:sldId id="11088404" r:id="rId25"/>
    <p:sldId id="11088405" r:id="rId26"/>
    <p:sldId id="11088406" r:id="rId27"/>
    <p:sldId id="11088407" r:id="rId28"/>
    <p:sldId id="11088411" r:id="rId29"/>
    <p:sldId id="11088348" r:id="rId30"/>
    <p:sldId id="11088412" r:id="rId31"/>
    <p:sldId id="11088410" r:id="rId32"/>
    <p:sldId id="11088413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F88"/>
    <a:srgbClr val="036FC0"/>
    <a:srgbClr val="0070C0"/>
    <a:srgbClr val="0000FF"/>
    <a:srgbClr val="4E9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5495" autoAdjust="0"/>
  </p:normalViewPr>
  <p:slideViewPr>
    <p:cSldViewPr snapToGrid="0">
      <p:cViewPr>
        <p:scale>
          <a:sx n="75" d="100"/>
          <a:sy n="75" d="100"/>
        </p:scale>
        <p:origin x="16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3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48938-3ABA-40CB-A6C7-8C7E923E1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24F63-71C1-48FA-A618-4C111EB5A2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7987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7987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AAF1CB-24D5-4BAB-8220-D978B01EA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BBE9F-2ED5-41B4-A609-517A0B38F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2FAFE9-9310-4AE3-BD17-FC5DC21079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将按照以下五个方面汇报</a:t>
            </a:r>
            <a:endParaRPr lang="zh-CN" altLang="en-US" dirty="0"/>
          </a:p>
        </p:txBody>
      </p:sp>
      <p:sp>
        <p:nvSpPr>
          <p:cNvPr id="819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2FAFE9-9310-4AE3-BD17-FC5DC21079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971AA-3761-43DD-98CB-F4AED237C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将按照以下五个方面汇报</a:t>
            </a:r>
            <a:endParaRPr lang="zh-CN" altLang="en-US" dirty="0"/>
          </a:p>
        </p:txBody>
      </p:sp>
      <p:sp>
        <p:nvSpPr>
          <p:cNvPr id="819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2FAFE9-9310-4AE3-BD17-FC5DC21079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BBE9F-2ED5-41B4-A609-517A0B38F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BBE9F-2ED5-41B4-A609-517A0B38F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BBE9F-2ED5-41B4-A609-517A0B38F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2FAFE9-9310-4AE3-BD17-FC5DC21079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8192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2FAFE9-9310-4AE3-BD17-FC5DC21079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094B-3F15-4464-9112-730C567306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FFC8-5632-4AE8-BF1D-5DEF063B1F1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9DEB-E12F-45CA-9992-0F1EBB6B132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F94F4-70F0-4106-A907-B20DE18A825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B6B918C-7DC7-43FD-9CCE-AD7472DF28BD}" type="slidenum">
              <a:rPr lang="zh-CN" altLang="en-US"/>
            </a:fld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-1"/>
            <a:ext cx="12192000" cy="841001"/>
          </a:xfrm>
          <a:prstGeom prst="rect">
            <a:avLst/>
          </a:prstGeom>
          <a:solidFill>
            <a:srgbClr val="005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菱形 7"/>
          <p:cNvSpPr/>
          <p:nvPr userDrawn="1"/>
        </p:nvSpPr>
        <p:spPr>
          <a:xfrm>
            <a:off x="225411" y="184540"/>
            <a:ext cx="304530" cy="284441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菱形 8"/>
          <p:cNvSpPr/>
          <p:nvPr userDrawn="1"/>
        </p:nvSpPr>
        <p:spPr>
          <a:xfrm>
            <a:off x="415038" y="392890"/>
            <a:ext cx="386722" cy="361211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" name="菱形 9"/>
          <p:cNvSpPr/>
          <p:nvPr userDrawn="1"/>
        </p:nvSpPr>
        <p:spPr>
          <a:xfrm>
            <a:off x="478699" y="90065"/>
            <a:ext cx="506821" cy="47338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7FD3-FA1B-4868-BB15-69A15C4D685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C069-6E1A-4040-9F6C-28693596D1B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74735-D5CD-4E36-BDFD-3F608BCAF34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C2F2-23E0-4D04-9F24-958556FD516D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E14-312F-4B38-93D0-161482A7B48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E7EB-A58D-42A4-B933-2961333A51C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6D50-7CB0-46E7-AF06-7932D2203AF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4944-55D4-40BD-A923-DE219B71A90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BF0E-B7E0-418B-AB15-5B61C58913C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39.xml"/><Relationship Id="rId7" Type="http://schemas.openxmlformats.org/officeDocument/2006/relationships/image" Target="../media/image37.png"/><Relationship Id="rId6" Type="http://schemas.openxmlformats.org/officeDocument/2006/relationships/tags" Target="../tags/tag38.xml"/><Relationship Id="rId5" Type="http://schemas.openxmlformats.org/officeDocument/2006/relationships/image" Target="../media/image36.png"/><Relationship Id="rId4" Type="http://schemas.openxmlformats.org/officeDocument/2006/relationships/tags" Target="../tags/tag37.xml"/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1.png"/><Relationship Id="rId14" Type="http://schemas.openxmlformats.org/officeDocument/2006/relationships/tags" Target="../tags/tag42.xml"/><Relationship Id="rId13" Type="http://schemas.openxmlformats.org/officeDocument/2006/relationships/image" Target="../media/image40.png"/><Relationship Id="rId12" Type="http://schemas.openxmlformats.org/officeDocument/2006/relationships/tags" Target="../tags/tag41.xml"/><Relationship Id="rId11" Type="http://schemas.openxmlformats.org/officeDocument/2006/relationships/image" Target="../media/image39.png"/><Relationship Id="rId10" Type="http://schemas.openxmlformats.org/officeDocument/2006/relationships/tags" Target="../tags/tag40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47.xml"/><Relationship Id="rId7" Type="http://schemas.openxmlformats.org/officeDocument/2006/relationships/image" Target="../media/image44.png"/><Relationship Id="rId6" Type="http://schemas.openxmlformats.org/officeDocument/2006/relationships/tags" Target="../tags/tag46.xml"/><Relationship Id="rId5" Type="http://schemas.openxmlformats.org/officeDocument/2006/relationships/image" Target="../media/image43.png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tags" Target="../tags/tag53.xml"/><Relationship Id="rId7" Type="http://schemas.openxmlformats.org/officeDocument/2006/relationships/image" Target="../media/image51.png"/><Relationship Id="rId6" Type="http://schemas.openxmlformats.org/officeDocument/2006/relationships/tags" Target="../tags/tag52.xml"/><Relationship Id="rId5" Type="http://schemas.openxmlformats.org/officeDocument/2006/relationships/image" Target="../media/image50.png"/><Relationship Id="rId4" Type="http://schemas.openxmlformats.org/officeDocument/2006/relationships/tags" Target="../tags/tag51.xml"/><Relationship Id="rId3" Type="http://schemas.openxmlformats.org/officeDocument/2006/relationships/image" Target="../media/image49.png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54.png"/><Relationship Id="rId2" Type="http://schemas.openxmlformats.org/officeDocument/2006/relationships/tags" Target="../tags/tag50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image" Target="../media/image53.png"/><Relationship Id="rId10" Type="http://schemas.openxmlformats.org/officeDocument/2006/relationships/tags" Target="../tags/tag54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55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7.png"/><Relationship Id="rId1" Type="http://schemas.openxmlformats.org/officeDocument/2006/relationships/tags" Target="../tags/tag6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59.png"/><Relationship Id="rId7" Type="http://schemas.openxmlformats.org/officeDocument/2006/relationships/tags" Target="../tags/tag72.xml"/><Relationship Id="rId6" Type="http://schemas.openxmlformats.org/officeDocument/2006/relationships/image" Target="../media/image58.png"/><Relationship Id="rId5" Type="http://schemas.openxmlformats.org/officeDocument/2006/relationships/tags" Target="../tags/tag71.xml"/><Relationship Id="rId4" Type="http://schemas.openxmlformats.org/officeDocument/2006/relationships/image" Target="../media/image57.png"/><Relationship Id="rId3" Type="http://schemas.openxmlformats.org/officeDocument/2006/relationships/tags" Target="../tags/tag70.xml"/><Relationship Id="rId2" Type="http://schemas.openxmlformats.org/officeDocument/2006/relationships/image" Target="../media/image56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60.png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62.jpeg"/><Relationship Id="rId4" Type="http://schemas.openxmlformats.org/officeDocument/2006/relationships/tags" Target="../tags/tag79.xml"/><Relationship Id="rId3" Type="http://schemas.openxmlformats.org/officeDocument/2006/relationships/image" Target="../media/image61.png"/><Relationship Id="rId2" Type="http://schemas.openxmlformats.org/officeDocument/2006/relationships/tags" Target="../tags/tag78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86.xml"/><Relationship Id="rId13" Type="http://schemas.openxmlformats.org/officeDocument/2006/relationships/image" Target="../media/image64.png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image" Target="../media/image63.png"/><Relationship Id="rId1" Type="http://schemas.openxmlformats.org/officeDocument/2006/relationships/tags" Target="../tags/tag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66.emf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65.png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68.emf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image" Target="../media/image67.png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../media/image72.png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71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70.png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../media/image78.png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81.png"/><Relationship Id="rId5" Type="http://schemas.openxmlformats.org/officeDocument/2006/relationships/tags" Target="../tags/tag121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../media/image85.png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34.xml"/><Relationship Id="rId10" Type="http://schemas.openxmlformats.org/officeDocument/2006/relationships/image" Target="../media/image86.png"/><Relationship Id="rId1" Type="http://schemas.openxmlformats.org/officeDocument/2006/relationships/tags" Target="../tags/tag1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tiff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5" Type="http://schemas.openxmlformats.org/officeDocument/2006/relationships/notesSlide" Target="../notesSlides/notesSlide3.xml"/><Relationship Id="rId34" Type="http://schemas.openxmlformats.org/officeDocument/2006/relationships/slideLayout" Target="../slideLayouts/slideLayout12.xml"/><Relationship Id="rId33" Type="http://schemas.openxmlformats.org/officeDocument/2006/relationships/image" Target="../media/image19.png"/><Relationship Id="rId32" Type="http://schemas.openxmlformats.org/officeDocument/2006/relationships/image" Target="../media/image18.png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0.xml"/><Relationship Id="rId29" Type="http://schemas.openxmlformats.org/officeDocument/2006/relationships/tags" Target="../tags/tag33.xml"/><Relationship Id="rId28" Type="http://schemas.openxmlformats.org/officeDocument/2006/relationships/image" Target="../media/image17.png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image" Target="../media/image16.png"/><Relationship Id="rId23" Type="http://schemas.openxmlformats.org/officeDocument/2006/relationships/tags" Target="../tags/tag29.xml"/><Relationship Id="rId22" Type="http://schemas.openxmlformats.org/officeDocument/2006/relationships/image" Target="../media/image15.png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55456" y="305584"/>
            <a:ext cx="12190868" cy="795663"/>
          </a:xfrm>
          <a:prstGeom prst="rect">
            <a:avLst/>
          </a:prstGeom>
          <a:noFill/>
        </p:spPr>
        <p:txBody>
          <a:bodyPr wrap="square" lIns="91388" tIns="45718" rIns="91388" bIns="4571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数据驱动的氢能关键催化材料高效开发与应用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重点研发计划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项目（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2022YFB3807500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2023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年度汇报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616693"/>
            <a:ext cx="12192001" cy="1710264"/>
          </a:xfrm>
          <a:prstGeom prst="rect">
            <a:avLst/>
          </a:prstGeom>
          <a:solidFill>
            <a:srgbClr val="005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80418" y="3562187"/>
            <a:ext cx="4967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spcAft>
                <a:spcPts val="8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课题负责人：霍锋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2647" y="6090751"/>
            <a:ext cx="341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80419" y="4158011"/>
            <a:ext cx="7208923" cy="456407"/>
            <a:chOff x="980419" y="4166933"/>
            <a:chExt cx="7208923" cy="456407"/>
          </a:xfrm>
        </p:grpSpPr>
        <p:sp>
          <p:nvSpPr>
            <p:cNvPr id="5" name="矩形 4"/>
            <p:cNvSpPr/>
            <p:nvPr/>
          </p:nvSpPr>
          <p:spPr>
            <a:xfrm>
              <a:off x="980419" y="4166933"/>
              <a:ext cx="1447472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承担单位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07731" y="4166933"/>
              <a:ext cx="5681611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：中科院过程所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80418" y="4753835"/>
            <a:ext cx="10607733" cy="480131"/>
            <a:chOff x="980418" y="4745555"/>
            <a:chExt cx="9117429" cy="480131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980418" y="4745555"/>
              <a:ext cx="1447472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参与单位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309325" y="4745555"/>
              <a:ext cx="7788522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：北京化工大学 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80418" y="5349660"/>
            <a:ext cx="5138776" cy="456407"/>
            <a:chOff x="980418" y="5347818"/>
            <a:chExt cx="5138776" cy="456407"/>
          </a:xfrm>
        </p:grpSpPr>
        <p:sp>
          <p:nvSpPr>
            <p:cNvPr id="15" name="矩形 14"/>
            <p:cNvSpPr/>
            <p:nvPr/>
          </p:nvSpPr>
          <p:spPr>
            <a:xfrm>
              <a:off x="980418" y="5347818"/>
              <a:ext cx="1447472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楷体_GB2312"/>
                </a:rPr>
                <a:t>课题编号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526544" y="5347818"/>
              <a:ext cx="3592650" cy="455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  <a:spcBef>
                  <a:spcPct val="10000"/>
                </a:spcBef>
                <a:spcAft>
                  <a:spcPts val="800"/>
                </a:spcAft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2022YFB3807501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标题 4"/>
          <p:cNvSpPr txBox="1"/>
          <p:nvPr/>
        </p:nvSpPr>
        <p:spPr>
          <a:xfrm>
            <a:off x="-120803" y="1946653"/>
            <a:ext cx="12416511" cy="11470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氢能关键催化材料的智能设计与筛选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28030" y="140351"/>
            <a:ext cx="1099713" cy="10942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7896056" y="5433712"/>
            <a:ext cx="27991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Zotero</a:t>
            </a:r>
            <a:endParaRPr lang="en-US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文献管理软件</a:t>
            </a:r>
            <a:endParaRPr lang="zh-CN" altLang="en-US" sz="20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>
            <a:lum bright="-24000" contrast="48000"/>
          </a:blip>
          <a:stretch>
            <a:fillRect/>
          </a:stretch>
        </p:blipFill>
        <p:spPr>
          <a:xfrm>
            <a:off x="695325" y="2540000"/>
            <a:ext cx="4070985" cy="2860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2"/>
          <p:cNvSpPr txBox="1"/>
          <p:nvPr/>
        </p:nvSpPr>
        <p:spPr>
          <a:xfrm>
            <a:off x="0" y="25956"/>
            <a:ext cx="12191999" cy="831497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/>
              <a:t>研究进展一、氢能关键材料量子化学数据库</a:t>
            </a:r>
            <a:endParaRPr lang="zh-CN" altLang="en-US" sz="3600" dirty="0"/>
          </a:p>
        </p:txBody>
      </p:sp>
      <p:sp>
        <p:nvSpPr>
          <p:cNvPr id="5" name="矩形 5"/>
          <p:cNvSpPr/>
          <p:nvPr/>
        </p:nvSpPr>
        <p:spPr>
          <a:xfrm>
            <a:off x="1261110" y="5439410"/>
            <a:ext cx="29629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 of science</a:t>
            </a:r>
            <a:endParaRPr lang="en-US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核心合集数据库</a:t>
            </a:r>
            <a:endParaRPr lang="zh-CN" altLang="en-US" sz="20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235" y="2531745"/>
            <a:ext cx="4775835" cy="28473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" name="图片 1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15865" y="3207385"/>
            <a:ext cx="1515110" cy="197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3150" y="4207510"/>
            <a:ext cx="462915" cy="402590"/>
          </a:xfrm>
          <a:prstGeom prst="rect">
            <a:avLst/>
          </a:prstGeom>
        </p:spPr>
      </p:pic>
      <p:pic>
        <p:nvPicPr>
          <p:cNvPr id="9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7175" y="3710940"/>
            <a:ext cx="467995" cy="410845"/>
          </a:xfrm>
          <a:prstGeom prst="rect">
            <a:avLst/>
          </a:prstGeom>
        </p:spPr>
      </p:pic>
      <p:pic>
        <p:nvPicPr>
          <p:cNvPr id="10" name="图片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83150" y="3710940"/>
            <a:ext cx="464820" cy="408940"/>
          </a:xfrm>
          <a:prstGeom prst="rect">
            <a:avLst/>
          </a:prstGeom>
        </p:spPr>
      </p:pic>
      <p:pic>
        <p:nvPicPr>
          <p:cNvPr id="11" name="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37175" y="4215130"/>
            <a:ext cx="464185" cy="407670"/>
          </a:xfrm>
          <a:prstGeom prst="rect">
            <a:avLst/>
          </a:prstGeom>
        </p:spPr>
      </p:pic>
      <p:sp>
        <p:nvSpPr>
          <p:cNvPr id="12" name="文本框 25"/>
          <p:cNvSpPr txBox="1"/>
          <p:nvPr/>
        </p:nvSpPr>
        <p:spPr>
          <a:xfrm>
            <a:off x="-1" y="6196419"/>
            <a:ext cx="12191999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完成111099篇文献信息的批量导出</a:t>
            </a:r>
            <a:endParaRPr lang="zh-CN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4" descr="C:\Users\yangshuna\Documents\Tencent Files\2459583596\Image\C2C\QSY3LD@51TVTJ`BM_3W~%DV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84290" y="3710940"/>
            <a:ext cx="1080135" cy="770255"/>
          </a:xfrm>
          <a:prstGeom prst="rect">
            <a:avLst/>
          </a:prstGeom>
          <a:noFill/>
        </p:spPr>
      </p:pic>
      <p:pic>
        <p:nvPicPr>
          <p:cNvPr id="14" name="Picture 3" descr="C:\Users\yangshuna\Documents\WeChat Files\wxid_lnejj89ntw5n22\FileStorage\Temp\4edad144f3c2090d9cd94a3ba37373b.pn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 cstate="print"/>
          <a:srcRect b="49803"/>
          <a:stretch>
            <a:fillRect/>
          </a:stretch>
        </p:blipFill>
        <p:spPr bwMode="auto">
          <a:xfrm>
            <a:off x="306068" y="1296670"/>
            <a:ext cx="11579860" cy="1012825"/>
          </a:xfrm>
          <a:prstGeom prst="rect">
            <a:avLst/>
          </a:prstGeom>
          <a:noFill/>
        </p:spPr>
      </p:pic>
      <p:sp>
        <p:nvSpPr>
          <p:cNvPr id="15" name="矩形 31"/>
          <p:cNvSpPr/>
          <p:nvPr/>
        </p:nvSpPr>
        <p:spPr>
          <a:xfrm>
            <a:off x="293368" y="1256029"/>
            <a:ext cx="11592560" cy="10344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下箭头 32"/>
          <p:cNvSpPr/>
          <p:nvPr/>
        </p:nvSpPr>
        <p:spPr>
          <a:xfrm>
            <a:off x="5337175" y="2417127"/>
            <a:ext cx="910590" cy="43243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7047" y="48764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标注 15"/>
          <p:cNvSpPr/>
          <p:nvPr/>
        </p:nvSpPr>
        <p:spPr>
          <a:xfrm>
            <a:off x="440055" y="1298575"/>
            <a:ext cx="3573145" cy="3887470"/>
          </a:xfrm>
          <a:prstGeom prst="rightArrowCallout">
            <a:avLst>
              <a:gd name="adj1" fmla="val 8512"/>
              <a:gd name="adj2" fmla="val 10153"/>
              <a:gd name="adj3" fmla="val 9719"/>
              <a:gd name="adj4" fmla="val 8228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0" y="5474335"/>
            <a:ext cx="122167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已初步搭建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含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111099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篇文献的文献库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，以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CSV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表格呈现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文献中作者、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DOI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、期刊、摘要等信息</a:t>
            </a:r>
            <a:endParaRPr lang="zh-CN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7665" y="1370330"/>
            <a:ext cx="7494905" cy="364744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267970" y="862685"/>
            <a:ext cx="3745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1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Zotero</a:t>
            </a:r>
            <a:r>
              <a:rPr lang="zh-CN" altLang="en-US" sz="1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实现文献的导入和导出</a:t>
            </a:r>
            <a:endParaRPr lang="en-US" altLang="zh-CN" sz="1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9"/>
          <p:cNvSpPr txBox="1"/>
          <p:nvPr>
            <p:custDataLst>
              <p:tags r:id="rId2"/>
            </p:custDataLst>
          </p:nvPr>
        </p:nvSpPr>
        <p:spPr>
          <a:xfrm>
            <a:off x="7488555" y="833120"/>
            <a:ext cx="960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文献库</a:t>
            </a:r>
            <a:endParaRPr lang="zh-CN" altLang="en-US" sz="1800" b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12"/>
          <p:cNvSpPr/>
          <p:nvPr/>
        </p:nvSpPr>
        <p:spPr>
          <a:xfrm>
            <a:off x="433705" y="1297940"/>
            <a:ext cx="2912110" cy="3849370"/>
          </a:xfrm>
          <a:prstGeom prst="roundRect">
            <a:avLst>
              <a:gd name="adj" fmla="val 3536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" name="圆角矩形 13"/>
          <p:cNvSpPr/>
          <p:nvPr>
            <p:custDataLst>
              <p:tags r:id="rId3"/>
            </p:custDataLst>
          </p:nvPr>
        </p:nvSpPr>
        <p:spPr>
          <a:xfrm>
            <a:off x="4033520" y="1297940"/>
            <a:ext cx="7747000" cy="3849370"/>
          </a:xfrm>
          <a:prstGeom prst="roundRect">
            <a:avLst>
              <a:gd name="adj" fmla="val 3536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814" t="3586" r="2307" b="3448"/>
          <a:stretch>
            <a:fillRect/>
          </a:stretch>
        </p:blipFill>
        <p:spPr>
          <a:xfrm>
            <a:off x="649605" y="3169920"/>
            <a:ext cx="2534285" cy="1757045"/>
          </a:xfrm>
          <a:prstGeom prst="rect">
            <a:avLst/>
          </a:prstGeom>
        </p:spPr>
      </p:pic>
      <p:pic>
        <p:nvPicPr>
          <p:cNvPr id="10" name="Picture 3" descr="C:\Users\yangshuna\Documents\Tencent Files\2459583596\Image\C2C\F`{PDG0H8FDME5R}YV7QYXX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/>
          <a:srcRect b="50000"/>
          <a:stretch>
            <a:fillRect/>
          </a:stretch>
        </p:blipFill>
        <p:spPr bwMode="auto">
          <a:xfrm>
            <a:off x="649605" y="1442085"/>
            <a:ext cx="2522855" cy="1495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标题 2"/>
          <p:cNvSpPr txBox="1"/>
          <p:nvPr>
            <p:custDataLst>
              <p:tags r:id="rId8"/>
            </p:custDataLst>
          </p:nvPr>
        </p:nvSpPr>
        <p:spPr>
          <a:xfrm>
            <a:off x="24765" y="1826"/>
            <a:ext cx="12191999" cy="831497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/>
              <a:t>研究进展一、氢能关键材料量子化学数据库</a:t>
            </a:r>
            <a:endParaRPr lang="zh-CN" altLang="en-US" sz="360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776717" y="4635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2"/>
          <p:cNvSpPr/>
          <p:nvPr/>
        </p:nvSpPr>
        <p:spPr>
          <a:xfrm>
            <a:off x="9264352" y="1616084"/>
            <a:ext cx="1872208" cy="523220"/>
          </a:xfrm>
          <a:prstGeom prst="roundRect">
            <a:avLst/>
          </a:prstGeom>
          <a:solidFill>
            <a:srgbClr val="D3E8C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 sz="2200" b="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矩形 9"/>
          <p:cNvSpPr/>
          <p:nvPr/>
        </p:nvSpPr>
        <p:spPr>
          <a:xfrm>
            <a:off x="9266584" y="1662250"/>
            <a:ext cx="18362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PDF</a:t>
            </a:r>
            <a:endParaRPr lang="zh-CN" altLang="en-US" sz="2200" b="1" dirty="0"/>
          </a:p>
        </p:txBody>
      </p:sp>
      <p:sp>
        <p:nvSpPr>
          <p:cNvPr id="4" name="标题 2"/>
          <p:cNvSpPr txBox="1"/>
          <p:nvPr/>
        </p:nvSpPr>
        <p:spPr>
          <a:xfrm>
            <a:off x="0" y="3096"/>
            <a:ext cx="12191999" cy="831497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/>
              <a:t>研究进展一、氢能关键材料量子化学数据库</a:t>
            </a:r>
            <a:endParaRPr lang="zh-CN" altLang="en-US" sz="3600" dirty="0"/>
          </a:p>
        </p:txBody>
      </p:sp>
      <p:sp>
        <p:nvSpPr>
          <p:cNvPr id="5" name="矩形 5"/>
          <p:cNvSpPr/>
          <p:nvPr>
            <p:custDataLst>
              <p:tags r:id="rId1"/>
            </p:custDataLst>
          </p:nvPr>
        </p:nvSpPr>
        <p:spPr>
          <a:xfrm>
            <a:off x="-24130" y="5786680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基于文献库信息和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批量下载文献，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已下载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112000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/>
          <p:nvPr/>
        </p:nvSpPr>
        <p:spPr>
          <a:xfrm>
            <a:off x="268645" y="1017962"/>
            <a:ext cx="1160645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zh-CN" sz="28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文献处理</a:t>
            </a:r>
            <a:endParaRPr lang="zh-CN" altLang="en-US" sz="28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yangshuna\Documents\WeChat Files\wxid_lnejj89ntw5n22\FileStorage\Temp\b6ef4b9e86822f952b1c9195191011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6566" y="2348878"/>
            <a:ext cx="1833329" cy="28931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3" descr="C:\Users\yangshuna\Documents\WeChat Files\wxid_lnejj89ntw5n22\FileStorage\Temp\d57f3487469af2b76259e57969064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9977" y="2348880"/>
            <a:ext cx="2315676" cy="28931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4" descr="C:\Users\yangshuna\Documents\WeChat Files\wxid_lnejj89ntw5n22\FileStorage\Temp\5cc9be8c159cf3291d63a90a6a6f41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7395" y="2348879"/>
            <a:ext cx="2441239" cy="28931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圆角矩形 29"/>
          <p:cNvSpPr/>
          <p:nvPr/>
        </p:nvSpPr>
        <p:spPr>
          <a:xfrm>
            <a:off x="292774" y="962655"/>
            <a:ext cx="11606450" cy="4576585"/>
          </a:xfrm>
          <a:prstGeom prst="round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" name="右箭头 30"/>
          <p:cNvSpPr/>
          <p:nvPr/>
        </p:nvSpPr>
        <p:spPr>
          <a:xfrm>
            <a:off x="2639616" y="3356992"/>
            <a:ext cx="448660" cy="316701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5"/>
          <p:cNvGrpSpPr/>
          <p:nvPr/>
        </p:nvGrpSpPr>
        <p:grpSpPr>
          <a:xfrm>
            <a:off x="623392" y="1662250"/>
            <a:ext cx="1872208" cy="523220"/>
            <a:chOff x="623392" y="1626719"/>
            <a:chExt cx="1872208" cy="523220"/>
          </a:xfrm>
        </p:grpSpPr>
        <p:sp>
          <p:nvSpPr>
            <p:cNvPr id="13" name="圆角矩形 10"/>
            <p:cNvSpPr/>
            <p:nvPr/>
          </p:nvSpPr>
          <p:spPr>
            <a:xfrm>
              <a:off x="623392" y="1626719"/>
              <a:ext cx="1872208" cy="523220"/>
            </a:xfrm>
            <a:prstGeom prst="roundRect">
              <a:avLst/>
            </a:prstGeom>
            <a:solidFill>
              <a:srgbClr val="D3E8C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 b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TextBox 4"/>
            <p:cNvSpPr txBox="1"/>
            <p:nvPr/>
          </p:nvSpPr>
          <p:spPr>
            <a:xfrm>
              <a:off x="623392" y="1672885"/>
              <a:ext cx="187220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2200" b="1" dirty="0"/>
                <a:t>文献库</a:t>
              </a:r>
              <a:endParaRPr lang="zh-CN" altLang="en-US" sz="2200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7688" y="1636565"/>
            <a:ext cx="1872208" cy="523220"/>
            <a:chOff x="3215680" y="1636565"/>
            <a:chExt cx="1872208" cy="523220"/>
          </a:xfrm>
        </p:grpSpPr>
        <p:sp>
          <p:nvSpPr>
            <p:cNvPr id="16" name="圆角矩形 20"/>
            <p:cNvSpPr/>
            <p:nvPr/>
          </p:nvSpPr>
          <p:spPr>
            <a:xfrm>
              <a:off x="3215680" y="1636565"/>
              <a:ext cx="1872208" cy="523220"/>
            </a:xfrm>
            <a:prstGeom prst="roundRect">
              <a:avLst/>
            </a:prstGeom>
            <a:solidFill>
              <a:srgbClr val="D3E8C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 b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矩形 6"/>
            <p:cNvSpPr/>
            <p:nvPr/>
          </p:nvSpPr>
          <p:spPr>
            <a:xfrm>
              <a:off x="3215680" y="1705815"/>
              <a:ext cx="187220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提取</a:t>
              </a:r>
              <a:r>
                <a:rPr lang="en-US" altLang="zh-CN" sz="2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DOI</a:t>
              </a:r>
              <a:r>
                <a:rPr lang="zh-CN" altLang="zh-CN" sz="2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列表</a:t>
              </a:r>
              <a:endParaRPr lang="zh-CN" altLang="en-US" sz="2200" b="1" dirty="0"/>
            </a:p>
          </p:txBody>
        </p:sp>
      </p:grpSp>
      <p:grpSp>
        <p:nvGrpSpPr>
          <p:cNvPr id="18" name="组合 13"/>
          <p:cNvGrpSpPr/>
          <p:nvPr/>
        </p:nvGrpSpPr>
        <p:grpSpPr>
          <a:xfrm>
            <a:off x="6240016" y="1632744"/>
            <a:ext cx="1872208" cy="523220"/>
            <a:chOff x="6312024" y="1632744"/>
            <a:chExt cx="1872208" cy="523220"/>
          </a:xfrm>
        </p:grpSpPr>
        <p:sp>
          <p:nvSpPr>
            <p:cNvPr id="19" name="圆角矩形 21"/>
            <p:cNvSpPr/>
            <p:nvPr/>
          </p:nvSpPr>
          <p:spPr>
            <a:xfrm>
              <a:off x="6312024" y="1632744"/>
              <a:ext cx="1872208" cy="523220"/>
            </a:xfrm>
            <a:prstGeom prst="roundRect">
              <a:avLst/>
            </a:prstGeom>
            <a:solidFill>
              <a:srgbClr val="D3E8C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 sz="2200" b="1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6312024" y="1674876"/>
              <a:ext cx="187220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zh-CN" sz="2200" b="1" dirty="0"/>
                <a:t>Python</a:t>
              </a:r>
              <a:r>
                <a:rPr lang="zh-CN" altLang="en-US" sz="2200" b="1" dirty="0"/>
                <a:t>代码</a:t>
              </a:r>
              <a:endParaRPr lang="zh-CN" altLang="en-US" sz="2200" b="1" dirty="0"/>
            </a:p>
          </p:txBody>
        </p:sp>
      </p:grpSp>
      <p:sp>
        <p:nvSpPr>
          <p:cNvPr id="21" name="流程图: 磁盘 33"/>
          <p:cNvSpPr/>
          <p:nvPr/>
        </p:nvSpPr>
        <p:spPr>
          <a:xfrm>
            <a:off x="551180" y="2420620"/>
            <a:ext cx="1988185" cy="2788920"/>
          </a:xfrm>
          <a:prstGeom prst="flowChartMagneticDisk">
            <a:avLst/>
          </a:prstGeom>
          <a:solidFill>
            <a:srgbClr val="E4EEF8"/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箭头 35"/>
          <p:cNvSpPr/>
          <p:nvPr/>
        </p:nvSpPr>
        <p:spPr>
          <a:xfrm>
            <a:off x="5303912" y="3357609"/>
            <a:ext cx="448660" cy="316701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36"/>
          <p:cNvSpPr/>
          <p:nvPr/>
        </p:nvSpPr>
        <p:spPr>
          <a:xfrm>
            <a:off x="8488075" y="3357609"/>
            <a:ext cx="448660" cy="316701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37" descr="55c1a6aedcb6eb15fe210b805e6bc32"/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570" y="2996565"/>
            <a:ext cx="1853565" cy="1766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401578" y="48334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材料数据库介绍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>
            <p:custDataLst>
              <p:tags r:id="rId1"/>
            </p:custDataLst>
          </p:nvPr>
        </p:nvSpPr>
        <p:spPr>
          <a:xfrm>
            <a:off x="24680" y="5373216"/>
            <a:ext cx="12192000" cy="130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编写代码，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图片信息；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将数据分为实验、量化理论、实验和量化理论共有数据三类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14"/>
          <p:cNvSpPr/>
          <p:nvPr/>
        </p:nvSpPr>
        <p:spPr>
          <a:xfrm>
            <a:off x="6921859" y="1286342"/>
            <a:ext cx="48138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关键词分类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共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53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endParaRPr lang="zh-CN" altLang="en-US" sz="24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119336" y="1124744"/>
            <a:ext cx="5982158" cy="4194562"/>
            <a:chOff x="5879976" y="1522769"/>
            <a:chExt cx="5824144" cy="3583719"/>
          </a:xfrm>
        </p:grpSpPr>
        <p:pic>
          <p:nvPicPr>
            <p:cNvPr id="6" name="Picture 3" descr="D:\ML\pdf_screen-first\reference\Extracting Pictures\extracted_images\acs.nanolett.6b04324\img_1_1.pn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09575" y="2630114"/>
              <a:ext cx="1622425" cy="77660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7" name="Picture 4" descr="D:\ML\pdf_screen-first\reference\Extracting Pictures\extracted_images\acs.nanolett.6b04324\img_2_1.pn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10350" y="3429750"/>
              <a:ext cx="1624700" cy="140188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8" name="Picture 2" descr="C:\Users\yangshuna\Documents\WeChat Files\wxid_lnejj89ntw5n22\FileStorage\Temp\b850d8458602f676f9be5157ea45390.pn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731037" y="2576945"/>
              <a:ext cx="1795780" cy="225467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9" name="Picture 3" descr="C:\Users\yangshuna\Documents\WeChat Files\wxid_lnejj89ntw5n22\FileStorage\Temp\4a235352ae512ae6f8cfd189352df0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01955" y="2576945"/>
              <a:ext cx="1151395" cy="135267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4" descr="C:\Users\yangshuna\Documents\WeChat Files\wxid_lnejj89ntw5n22\FileStorage\Temp\c5948c20eeb8d2bbf8346187a177183.pn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107213" y="3560079"/>
              <a:ext cx="1140877" cy="127154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1" name="TextBox 116"/>
            <p:cNvSpPr txBox="1"/>
            <p:nvPr>
              <p:custDataLst>
                <p:tags r:id="rId12"/>
              </p:custDataLst>
            </p:nvPr>
          </p:nvSpPr>
          <p:spPr>
            <a:xfrm>
              <a:off x="6217247" y="2149316"/>
              <a:ext cx="103505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PDF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文档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TextBox 117"/>
            <p:cNvSpPr txBox="1"/>
            <p:nvPr>
              <p:custDataLst>
                <p:tags r:id="rId13"/>
              </p:custDataLst>
            </p:nvPr>
          </p:nvSpPr>
          <p:spPr>
            <a:xfrm>
              <a:off x="8011188" y="2125821"/>
              <a:ext cx="13817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Python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代码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TextBox 118"/>
            <p:cNvSpPr txBox="1"/>
            <p:nvPr>
              <p:custDataLst>
                <p:tags r:id="rId14"/>
              </p:custDataLst>
            </p:nvPr>
          </p:nvSpPr>
          <p:spPr>
            <a:xfrm>
              <a:off x="10308960" y="2118200"/>
              <a:ext cx="10248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图片下载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右箭头 53"/>
            <p:cNvSpPr/>
            <p:nvPr>
              <p:custDataLst>
                <p:tags r:id="rId15"/>
              </p:custDataLst>
            </p:nvPr>
          </p:nvSpPr>
          <p:spPr>
            <a:xfrm>
              <a:off x="7334185" y="3485222"/>
              <a:ext cx="343546" cy="24250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54"/>
            <p:cNvSpPr/>
            <p:nvPr>
              <p:custDataLst>
                <p:tags r:id="rId16"/>
              </p:custDataLst>
            </p:nvPr>
          </p:nvSpPr>
          <p:spPr>
            <a:xfrm>
              <a:off x="9602908" y="3500380"/>
              <a:ext cx="343546" cy="24250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7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879976" y="1660834"/>
              <a:ext cx="58241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图片提取流程</a:t>
              </a:r>
              <a:endPara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56"/>
            <p:cNvSpPr/>
            <p:nvPr>
              <p:custDataLst>
                <p:tags r:id="rId18"/>
              </p:custDataLst>
            </p:nvPr>
          </p:nvSpPr>
          <p:spPr>
            <a:xfrm>
              <a:off x="5879976" y="1522769"/>
              <a:ext cx="5824144" cy="3583719"/>
            </a:xfrm>
            <a:prstGeom prst="roundRect">
              <a:avLst>
                <a:gd name="adj" fmla="val 9087"/>
              </a:avLst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8" name="圆角矩形 19"/>
          <p:cNvSpPr/>
          <p:nvPr>
            <p:custDataLst>
              <p:tags r:id="rId19"/>
            </p:custDataLst>
          </p:nvPr>
        </p:nvSpPr>
        <p:spPr>
          <a:xfrm>
            <a:off x="6384032" y="1124745"/>
            <a:ext cx="5618137" cy="4194562"/>
          </a:xfrm>
          <a:prstGeom prst="roundRect">
            <a:avLst>
              <a:gd name="adj" fmla="val 908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527534" y="2132782"/>
            <a:ext cx="5328592" cy="30712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1" name="标题 2"/>
          <p:cNvSpPr txBox="1"/>
          <p:nvPr/>
        </p:nvSpPr>
        <p:spPr>
          <a:xfrm>
            <a:off x="0" y="10716"/>
            <a:ext cx="12191999" cy="831497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/>
              <a:t>研究进展一、氢能关键材料量子化学数据库</a:t>
            </a:r>
            <a:endParaRPr lang="zh-CN" altLang="en-US" sz="3600" dirty="0"/>
          </a:p>
        </p:txBody>
      </p:sp>
      <p:sp>
        <p:nvSpPr>
          <p:cNvPr id="22" name="矩形 21"/>
          <p:cNvSpPr/>
          <p:nvPr/>
        </p:nvSpPr>
        <p:spPr>
          <a:xfrm>
            <a:off x="10340618" y="44524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材料数据库介绍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63d273461ac68555a14ee47c03a5d0a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36030" y="1985366"/>
            <a:ext cx="5637530" cy="3006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5"/>
          <p:cNvSpPr/>
          <p:nvPr>
            <p:custDataLst>
              <p:tags r:id="rId3"/>
            </p:custDataLst>
          </p:nvPr>
        </p:nvSpPr>
        <p:spPr>
          <a:xfrm>
            <a:off x="0" y="5474335"/>
            <a:ext cx="121920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编写代码，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提取材料数据等信息，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建成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112000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个材料的材料数据库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7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09108" y="1150625"/>
            <a:ext cx="589137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材料数据库展示</a:t>
            </a:r>
            <a:endParaRPr lang="zh-CN" altLang="en-US" sz="24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21"/>
          <p:cNvSpPr/>
          <p:nvPr>
            <p:custDataLst>
              <p:tags r:id="rId5"/>
            </p:custDataLst>
          </p:nvPr>
        </p:nvSpPr>
        <p:spPr>
          <a:xfrm>
            <a:off x="6192138" y="905434"/>
            <a:ext cx="5891374" cy="4568901"/>
          </a:xfrm>
          <a:prstGeom prst="roundRect">
            <a:avLst>
              <a:gd name="adj" fmla="val 908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7" name="Picture 2" descr="C:\Users\yangshuna\Documents\WeChat Files\wxid_lnejj89ntw5n22\FileStorage\Temp\21e657a17550642da270983599ed5f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0828" y="1613431"/>
            <a:ext cx="3785126" cy="3691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圆角矩形 7"/>
          <p:cNvSpPr/>
          <p:nvPr/>
        </p:nvSpPr>
        <p:spPr>
          <a:xfrm>
            <a:off x="215474" y="905434"/>
            <a:ext cx="4959141" cy="4568901"/>
          </a:xfrm>
          <a:prstGeom prst="roundRect">
            <a:avLst>
              <a:gd name="adj" fmla="val 908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AutoShape 3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28285" y="3351886"/>
            <a:ext cx="634365" cy="428625"/>
          </a:xfrm>
          <a:prstGeom prst="rightArrow">
            <a:avLst>
              <a:gd name="adj1" fmla="val 50000"/>
              <a:gd name="adj2" fmla="val 53996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00BDF0"/>
            </a:extrusionClr>
            <a:contourClr>
              <a:srgbClr val="00576F"/>
            </a:contourClr>
          </a:sp3d>
        </p:spPr>
        <p:txBody>
          <a:bodyPr wrap="none" lIns="73025" tIns="36512" rIns="73025" bIns="36512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7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5474" y="1062076"/>
            <a:ext cx="495914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</a:t>
            </a:r>
            <a:endParaRPr lang="zh-CN" altLang="en-US" sz="24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标题 2"/>
          <p:cNvSpPr txBox="1"/>
          <p:nvPr/>
        </p:nvSpPr>
        <p:spPr>
          <a:xfrm>
            <a:off x="0" y="18336"/>
            <a:ext cx="12191999" cy="831497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/>
              <a:t>研究进展一、氢能关键材料量子化学数据库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10401578" y="46048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材料数据库介绍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/>
        </p:nvSpPr>
        <p:spPr>
          <a:xfrm>
            <a:off x="24771" y="46499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3" name="圆角矩形 30"/>
          <p:cNvSpPr/>
          <p:nvPr/>
        </p:nvSpPr>
        <p:spPr>
          <a:xfrm>
            <a:off x="551384" y="1297905"/>
            <a:ext cx="11312525" cy="4507230"/>
          </a:xfrm>
          <a:prstGeom prst="roundRect">
            <a:avLst>
              <a:gd name="adj" fmla="val 10145"/>
            </a:avLst>
          </a:prstGeom>
          <a:noFill/>
          <a:ln w="19050">
            <a:solidFill>
              <a:schemeClr val="accent5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60"/>
          <p:cNvSpPr/>
          <p:nvPr/>
        </p:nvSpPr>
        <p:spPr>
          <a:xfrm>
            <a:off x="59646" y="5805135"/>
            <a:ext cx="1207266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完成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78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种</a:t>
            </a:r>
            <a:r>
              <a:rPr lang="en-US" altLang="zh-CN" sz="2800" b="1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Mxenes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催化材料的氢吸附热力学及电子结构计算</a:t>
            </a:r>
            <a:endParaRPr lang="en-US" altLang="zh-CN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2873579" y="2427570"/>
            <a:ext cx="1082675" cy="345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非金属掺杂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2812619" y="2672680"/>
            <a:ext cx="1225550" cy="345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6"/>
          <p:cNvSpPr/>
          <p:nvPr/>
        </p:nvSpPr>
        <p:spPr>
          <a:xfrm>
            <a:off x="1382599" y="4497670"/>
            <a:ext cx="797560" cy="345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TiVCO</a:t>
            </a:r>
            <a:r>
              <a:rPr lang="en-US" altLang="zh-CN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40"/>
          <p:cNvSpPr txBox="1"/>
          <p:nvPr/>
        </p:nvSpPr>
        <p:spPr>
          <a:xfrm>
            <a:off x="2975179" y="3204175"/>
            <a:ext cx="903605" cy="345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金属掺杂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2824684" y="3454365"/>
            <a:ext cx="12223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4d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5d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5452632" y="5361270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改性研究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39"/>
          <p:cNvSpPr/>
          <p:nvPr/>
        </p:nvSpPr>
        <p:spPr>
          <a:xfrm>
            <a:off x="1276554" y="5322535"/>
            <a:ext cx="903605" cy="345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初始模型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5"/>
          <p:cNvGrpSpPr/>
          <p:nvPr/>
        </p:nvGrpSpPr>
        <p:grpSpPr>
          <a:xfrm>
            <a:off x="607264" y="2053555"/>
            <a:ext cx="2038350" cy="2353310"/>
            <a:chOff x="3967" y="1635"/>
            <a:chExt cx="3032" cy="3468"/>
          </a:xfrm>
        </p:grpSpPr>
        <p:pic>
          <p:nvPicPr>
            <p:cNvPr id="13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7" y="1635"/>
              <a:ext cx="3032" cy="1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4" y="3776"/>
              <a:ext cx="2465" cy="13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图片 7" descr="C:\Users\86198\Documents\WeChat Files\wxid_tr0tnlp7g3rl22\FileStorage\Temp\1698649786770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26764" y="1400775"/>
            <a:ext cx="3120390" cy="266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4" descr="C:\Users\86198\Documents\WeChat Files\wxid_tr0tnlp7g3rl22\FileStorage\Temp\1698376211119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8467929" y="1544920"/>
            <a:ext cx="3299460" cy="3608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右箭头 11"/>
          <p:cNvSpPr/>
          <p:nvPr>
            <p:custDataLst>
              <p:tags r:id="rId9"/>
            </p:custDataLst>
          </p:nvPr>
        </p:nvSpPr>
        <p:spPr>
          <a:xfrm>
            <a:off x="7481774" y="2889215"/>
            <a:ext cx="986155" cy="414655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2"/>
          <p:cNvSpPr/>
          <p:nvPr>
            <p:custDataLst>
              <p:tags r:id="rId10"/>
            </p:custDataLst>
          </p:nvPr>
        </p:nvSpPr>
        <p:spPr>
          <a:xfrm>
            <a:off x="8777468" y="5361397"/>
            <a:ext cx="26733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中间产物吸附能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∆G</a:t>
            </a:r>
            <a:r>
              <a:rPr lang="en-US" altLang="zh-CN" sz="1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电流密度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40"/>
          <p:cNvSpPr txBox="1"/>
          <p:nvPr>
            <p:custDataLst>
              <p:tags r:id="rId11"/>
            </p:custDataLst>
          </p:nvPr>
        </p:nvSpPr>
        <p:spPr>
          <a:xfrm>
            <a:off x="7535749" y="2717130"/>
            <a:ext cx="716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高通量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7"/>
          <p:cNvSpPr/>
          <p:nvPr/>
        </p:nvSpPr>
        <p:spPr>
          <a:xfrm>
            <a:off x="2782774" y="2889215"/>
            <a:ext cx="1401445" cy="414655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13" descr="C:\Users\86198\Documents\WeChat Files\wxid_tr0tnlp7g3rl22\FileStorage\Temp\1698376257800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 cstate="print"/>
          <a:srcRect/>
          <a:stretch>
            <a:fillRect/>
          </a:stretch>
        </p:blipFill>
        <p:spPr>
          <a:xfrm>
            <a:off x="3660344" y="4087460"/>
            <a:ext cx="4253865" cy="11690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/>
          <p:cNvSpPr/>
          <p:nvPr/>
        </p:nvSpPr>
        <p:spPr>
          <a:xfrm>
            <a:off x="1067605" y="843438"/>
            <a:ext cx="3517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Mxenes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催化剂的筛选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/>
        </p:nvSpPr>
        <p:spPr>
          <a:xfrm>
            <a:off x="1" y="35695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4" name="矩形 60"/>
          <p:cNvSpPr/>
          <p:nvPr/>
        </p:nvSpPr>
        <p:spPr>
          <a:xfrm>
            <a:off x="46990" y="5589270"/>
            <a:ext cx="1220406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建立包含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模型结构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电子结构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原子结构信息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种特征值，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1196个数据的计算数据库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12"/>
          <p:cNvGraphicFramePr/>
          <p:nvPr/>
        </p:nvGraphicFramePr>
        <p:xfrm>
          <a:off x="588804" y="1355908"/>
          <a:ext cx="10972800" cy="4173220"/>
        </p:xfrm>
        <a:graphic>
          <a:graphicData uri="http://schemas.openxmlformats.org/drawingml/2006/table">
            <a:tbl>
              <a:tblPr/>
              <a:tblGrid>
                <a:gridCol w="774700"/>
                <a:gridCol w="546100"/>
                <a:gridCol w="501015"/>
                <a:gridCol w="473075"/>
                <a:gridCol w="503555"/>
                <a:gridCol w="477520"/>
                <a:gridCol w="584835"/>
                <a:gridCol w="484505"/>
                <a:gridCol w="421005"/>
                <a:gridCol w="547370"/>
                <a:gridCol w="433705"/>
                <a:gridCol w="459105"/>
                <a:gridCol w="440055"/>
                <a:gridCol w="452755"/>
                <a:gridCol w="509270"/>
                <a:gridCol w="427355"/>
                <a:gridCol w="415290"/>
                <a:gridCol w="385445"/>
                <a:gridCol w="371475"/>
                <a:gridCol w="410210"/>
                <a:gridCol w="354965"/>
                <a:gridCol w="369570"/>
                <a:gridCol w="284480"/>
                <a:gridCol w="345440"/>
              </a:tblGrid>
              <a:tr h="19558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名称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结构参数</a:t>
                      </a:r>
                      <a:endParaRPr lang="en-US" altLang="en-US" sz="9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00B0F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11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电子结构信息</a:t>
                      </a:r>
                      <a:endParaRPr lang="en-US" altLang="en-US" sz="9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92D05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原子结构特征</a:t>
                      </a:r>
                      <a:endParaRPr lang="en-US" altLang="en-US" sz="9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FFC0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9370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键长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L(TM-O)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键长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L(M-O)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键长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L(TM-M)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键长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L(O-O)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键长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L(Ti-NM)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O的p带中心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TM的d带中心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Ti的d带中心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B的p带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中心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费米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能级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O转移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H转移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TM转移电荷数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O1转移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Ti转移电荷数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B转移</a:t>
                      </a:r>
                      <a:endParaRPr 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电荷数</a:t>
                      </a:r>
                      <a:endParaRPr lang="en-US" altLang="en-US" sz="8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TM价电子数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zh-CN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第一</a:t>
                      </a:r>
                      <a:endParaRPr lang="zh-CN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zh-CN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电离能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zh-CN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电子</a:t>
                      </a:r>
                      <a:endParaRPr lang="zh-CN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zh-CN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亲合能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zh-CN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电负性</a:t>
                      </a:r>
                      <a:endParaRPr lang="zh-CN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</a:t>
                      </a:r>
                      <a:endParaRPr 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半径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原子</a:t>
                      </a:r>
                      <a:endParaRPr 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序数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30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B半径</a:t>
                      </a:r>
                      <a:endParaRPr lang="en-US" altLang="en-US" sz="8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-3.70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-1.83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V-YiVCO2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-3.71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-4.74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-1.92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-3.68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-2.42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-3.53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-3.66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-1.83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-4.61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-3.59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-5.19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-3.21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-4.53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-3.19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-2.75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-1.74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0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-3.62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-2.98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-8.57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-6.13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Y-TiVCO2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2.78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-3.61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-0.33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-0.52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-4.14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-1.75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1.69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6.22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1.22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1.80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Zr-TiVCO2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2.61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-3.63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-0.56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-0.59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-4.13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-1.86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-1.18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1.67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-0.33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6.83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0.43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Nb-TiVCO2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-3.51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-0.31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-4.00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-1.13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1.67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6.76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1.48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Mo-TiVCO2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2.47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-3.83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-2.58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-0.89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-4.29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1.70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7.09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1.40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Ru-TiVCO2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2.12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2.50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2.36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-3.69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-2.20 </a:t>
                      </a:r>
                      <a:endParaRPr lang="en-US" altLang="en-US" sz="1000" b="1" dirty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1.71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8.00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7.36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1.05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Rh-TiVCO2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2.50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2.38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-3.67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-1.12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-3.58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-2.16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1.72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9.00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7.46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1.14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Pd-TiVCO2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2.37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2.72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2.48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-3.67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-1.11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-2.27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-1.20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0.40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1.72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8.34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0.56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2.20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Ag-TiVCO2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2.41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2.86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2.88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2.41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-4.18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-3.47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-0.97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-2.87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-2.35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-1.19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0.69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-1.08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1.73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-0.22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11.00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7.58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1.30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1.93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1.44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47 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0.95 </a:t>
                      </a:r>
                      <a:endParaRPr lang="en-US" altLang="en-US" sz="1000" b="1" dirty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1061" y="926434"/>
            <a:ext cx="3851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Mxenes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材料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构效关系解析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4"/>
          <p:cNvSpPr/>
          <p:nvPr/>
        </p:nvSpPr>
        <p:spPr>
          <a:xfrm>
            <a:off x="7895590" y="4364990"/>
            <a:ext cx="3960495" cy="1326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65000">
                <a:srgbClr val="AEC3E5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indent="0" algn="ctr" defTabSz="914400" fontAlgn="auto">
              <a:lnSpc>
                <a:spcPct val="150000"/>
              </a:lnSpc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5260" y="980440"/>
            <a:ext cx="11799570" cy="5112385"/>
          </a:xfrm>
          <a:prstGeom prst="rect">
            <a:avLst/>
          </a:prstGeom>
          <a:noFill/>
          <a:ln w="28575">
            <a:solidFill>
              <a:srgbClr val="1F3764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SzPct val="80000"/>
              <a:buNone/>
            </a:pP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1"/>
          <p:cNvSpPr/>
          <p:nvPr/>
        </p:nvSpPr>
        <p:spPr>
          <a:xfrm>
            <a:off x="191529" y="981363"/>
            <a:ext cx="3647152" cy="369332"/>
          </a:xfrm>
          <a:prstGeom prst="rect">
            <a:avLst/>
          </a:prstGeom>
          <a:solidFill>
            <a:srgbClr val="203864"/>
          </a:solidFill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结构描述符结合机器学习筛选方法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5625" y="1844675"/>
            <a:ext cx="2143125" cy="3971925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2711450" y="3868420"/>
            <a:ext cx="4957445" cy="21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7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2725" y="1350645"/>
            <a:ext cx="257111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机器学习模型构建流程图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7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35730" y="3527425"/>
            <a:ext cx="2597150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描述符相关性分析和降维</a:t>
            </a:r>
            <a:endParaRPr lang="en-US" altLang="zh-CN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7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19830" y="1356995"/>
            <a:ext cx="324421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三种描述符类型（</a:t>
            </a:r>
            <a:r>
              <a:rPr lang="en-US" altLang="zh-CN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23</a:t>
            </a: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个描述符）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7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256270" y="1350645"/>
            <a:ext cx="324421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制定预测规则：吸附能范围分类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045" y="1916430"/>
            <a:ext cx="3032760" cy="2219960"/>
          </a:xfrm>
          <a:prstGeom prst="rect">
            <a:avLst/>
          </a:prstGeom>
        </p:spPr>
      </p:pic>
      <p:sp>
        <p:nvSpPr>
          <p:cNvPr id="14" name="文本框 3"/>
          <p:cNvSpPr txBox="1"/>
          <p:nvPr/>
        </p:nvSpPr>
        <p:spPr>
          <a:xfrm>
            <a:off x="7895590" y="4509135"/>
            <a:ext cx="393192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材料吸附能范围在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-0.3 eV~0.3 eV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之间的标记为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，其余的标记为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60"/>
          <p:cNvSpPr/>
          <p:nvPr>
            <p:custDataLst>
              <p:tags r:id="rId11"/>
            </p:custDataLst>
          </p:nvPr>
        </p:nvSpPr>
        <p:spPr>
          <a:xfrm>
            <a:off x="63456" y="6093425"/>
            <a:ext cx="1207266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sz="2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挑选</a:t>
            </a:r>
            <a:r>
              <a:rPr sz="2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7个原子结构特征描述符构建机器学习分类模型</a:t>
            </a:r>
            <a:endParaRPr sz="28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5736590" y="5156835"/>
            <a:ext cx="1838960" cy="607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auto"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根据重要性选出前7个不需计算的描述符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右箭头 49"/>
          <p:cNvSpPr/>
          <p:nvPr>
            <p:custDataLst>
              <p:tags r:id="rId12"/>
            </p:custDataLst>
          </p:nvPr>
        </p:nvSpPr>
        <p:spPr>
          <a:xfrm rot="5400000">
            <a:off x="5057140" y="3108325"/>
            <a:ext cx="314325" cy="57975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8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5465" y="1719580"/>
            <a:ext cx="4298315" cy="1496695"/>
          </a:xfrm>
          <a:prstGeom prst="rect">
            <a:avLst/>
          </a:prstGeom>
        </p:spPr>
      </p:pic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 txBox="1"/>
          <p:nvPr>
            <p:custDataLst>
              <p:tags r:id="rId14"/>
            </p:custDataLst>
          </p:nvPr>
        </p:nvSpPr>
        <p:spPr>
          <a:xfrm>
            <a:off x="1" y="35695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6585" y="3884131"/>
            <a:ext cx="4360545" cy="2098040"/>
          </a:xfrm>
          <a:prstGeom prst="rect">
            <a:avLst/>
          </a:prstGeom>
        </p:spPr>
      </p:pic>
      <p:sp>
        <p:nvSpPr>
          <p:cNvPr id="3" name="标题 1"/>
          <p:cNvSpPr txBox="1"/>
          <p:nvPr>
            <p:custDataLst>
              <p:tags r:id="rId3"/>
            </p:custDataLst>
          </p:nvPr>
        </p:nvSpPr>
        <p:spPr>
          <a:xfrm>
            <a:off x="8703945" y="398780"/>
            <a:ext cx="3610610" cy="61531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算法模型预测材料的吸附能范围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20511"/>
          <a:stretch>
            <a:fillRect/>
          </a:stretch>
        </p:blipFill>
        <p:spPr>
          <a:xfrm>
            <a:off x="6384290" y="1493991"/>
            <a:ext cx="4838065" cy="1327150"/>
          </a:xfrm>
          <a:prstGeom prst="rect">
            <a:avLst/>
          </a:prstGeom>
        </p:spPr>
      </p:pic>
      <p:sp>
        <p:nvSpPr>
          <p:cNvPr id="6" name="矩形 7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83970" y="825988"/>
            <a:ext cx="3122930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筛选最优算法模型：</a:t>
            </a:r>
            <a:r>
              <a:rPr lang="en-US" altLang="zh-CN" sz="1600" b="1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endParaRPr lang="en-US" altLang="zh-CN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7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96225" y="831686"/>
            <a:ext cx="210883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模型预测与计算验证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479425" y="1168871"/>
            <a:ext cx="4671060" cy="5052060"/>
          </a:xfrm>
          <a:prstGeom prst="roundRect">
            <a:avLst>
              <a:gd name="adj" fmla="val 908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9605" y="5910416"/>
            <a:ext cx="15252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XGBoost算法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3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4155" y="3317711"/>
            <a:ext cx="634365" cy="428625"/>
          </a:xfrm>
          <a:prstGeom prst="rightArrow">
            <a:avLst>
              <a:gd name="adj1" fmla="val 50000"/>
              <a:gd name="adj2" fmla="val 53996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00BDF0"/>
            </a:extrusionClr>
            <a:contourClr>
              <a:srgbClr val="00576F"/>
            </a:contourClr>
          </a:sp3d>
        </p:spPr>
        <p:txBody>
          <a:bodyPr wrap="none" lIns="73025" tIns="36512" rIns="73025" bIns="36512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7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56680" y="5844376"/>
            <a:ext cx="483806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共筛选出六种性能优异的催化材料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2"/>
          <p:cNvSpPr/>
          <p:nvPr/>
        </p:nvSpPr>
        <p:spPr>
          <a:xfrm>
            <a:off x="6456045" y="2920201"/>
            <a:ext cx="4838700" cy="29419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8856345" y="1844511"/>
            <a:ext cx="782320" cy="94234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矩形 60"/>
          <p:cNvSpPr/>
          <p:nvPr>
            <p:custDataLst>
              <p:tags r:id="rId10"/>
            </p:custDataLst>
          </p:nvPr>
        </p:nvSpPr>
        <p:spPr>
          <a:xfrm>
            <a:off x="63456" y="6232326"/>
            <a:ext cx="1207266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结合机器学习完成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种</a:t>
            </a:r>
            <a:r>
              <a:rPr lang="en-US" altLang="zh-CN" sz="2800" b="1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Mxenes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催化材料的筛选</a:t>
            </a:r>
            <a:endParaRPr lang="en-US" altLang="zh-CN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00190" y="2988146"/>
            <a:ext cx="4615815" cy="2805430"/>
          </a:xfrm>
          <a:prstGeom prst="rect">
            <a:avLst/>
          </a:prstGeom>
        </p:spPr>
      </p:pic>
      <p:sp>
        <p:nvSpPr>
          <p:cNvPr id="16" name="圆角矩形 2"/>
          <p:cNvSpPr/>
          <p:nvPr>
            <p:custDataLst>
              <p:tags r:id="rId13"/>
            </p:custDataLst>
          </p:nvPr>
        </p:nvSpPr>
        <p:spPr>
          <a:xfrm>
            <a:off x="6146165" y="1179031"/>
            <a:ext cx="5316855" cy="5042535"/>
          </a:xfrm>
          <a:prstGeom prst="roundRect">
            <a:avLst>
              <a:gd name="adj" fmla="val 908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标题 2"/>
          <p:cNvSpPr txBox="1"/>
          <p:nvPr/>
        </p:nvSpPr>
        <p:spPr>
          <a:xfrm>
            <a:off x="-407988" y="-5052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8160" y="1394460"/>
            <a:ext cx="4578350" cy="23806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/>
        </p:nvSpPr>
        <p:spPr>
          <a:xfrm>
            <a:off x="-98791" y="37158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3" name="圆角矩形 30"/>
          <p:cNvSpPr/>
          <p:nvPr/>
        </p:nvSpPr>
        <p:spPr>
          <a:xfrm>
            <a:off x="479376" y="1833136"/>
            <a:ext cx="11379200" cy="4270375"/>
          </a:xfrm>
          <a:prstGeom prst="roundRect">
            <a:avLst>
              <a:gd name="adj" fmla="val 10145"/>
            </a:avLst>
          </a:prstGeom>
          <a:noFill/>
          <a:ln w="19050">
            <a:solidFill>
              <a:schemeClr val="accent5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60"/>
          <p:cNvSpPr/>
          <p:nvPr/>
        </p:nvSpPr>
        <p:spPr>
          <a:xfrm>
            <a:off x="63768" y="981446"/>
            <a:ext cx="12210415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从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40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种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MN</a:t>
            </a:r>
            <a:r>
              <a:rPr lang="en-US" altLang="zh-CN" sz="2800" b="1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@NC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材料种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筛选出具有优异性能的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a-CoN</a:t>
            </a:r>
            <a:r>
              <a:rPr lang="en-US" altLang="zh-CN" sz="2800" b="1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@NC</a:t>
            </a:r>
            <a:endParaRPr lang="en-US" altLang="zh-CN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4531" t="6078" r="52462"/>
          <a:stretch>
            <a:fillRect/>
          </a:stretch>
        </p:blipFill>
        <p:spPr>
          <a:xfrm>
            <a:off x="767031" y="2080786"/>
            <a:ext cx="3354705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590" r="65040"/>
          <a:stretch>
            <a:fillRect/>
          </a:stretch>
        </p:blipFill>
        <p:spPr>
          <a:xfrm>
            <a:off x="4731971" y="1958231"/>
            <a:ext cx="2771775" cy="2261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"/>
          <a:srcRect l="52056" r="1164" b="11941"/>
          <a:stretch>
            <a:fillRect/>
          </a:stretch>
        </p:blipFill>
        <p:spPr>
          <a:xfrm>
            <a:off x="695276" y="3901966"/>
            <a:ext cx="3386455" cy="1583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11626" y="4188986"/>
            <a:ext cx="3074035" cy="1296670"/>
          </a:xfrm>
          <a:prstGeom prst="rect">
            <a:avLst/>
          </a:prstGeom>
        </p:spPr>
      </p:pic>
      <p:pic>
        <p:nvPicPr>
          <p:cNvPr id="9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rcRect l="34936"/>
          <a:stretch>
            <a:fillRect/>
          </a:stretch>
        </p:blipFill>
        <p:spPr>
          <a:xfrm>
            <a:off x="8040321" y="3905776"/>
            <a:ext cx="3709670" cy="1551940"/>
          </a:xfrm>
          <a:prstGeom prst="rect">
            <a:avLst/>
          </a:prstGeom>
        </p:spPr>
      </p:pic>
      <p:pic>
        <p:nvPicPr>
          <p:cNvPr id="10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20636" y="2224296"/>
            <a:ext cx="3691890" cy="1538605"/>
          </a:xfrm>
          <a:prstGeom prst="rect">
            <a:avLst/>
          </a:prstGeom>
        </p:spPr>
      </p:pic>
      <p:sp>
        <p:nvSpPr>
          <p:cNvPr id="11" name="矩形 1"/>
          <p:cNvSpPr/>
          <p:nvPr>
            <p:custDataLst>
              <p:tags r:id="rId9"/>
            </p:custDataLst>
          </p:nvPr>
        </p:nvSpPr>
        <p:spPr>
          <a:xfrm>
            <a:off x="5591444" y="5680601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机理研究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39"/>
          <p:cNvSpPr/>
          <p:nvPr>
            <p:custDataLst>
              <p:tags r:id="rId10"/>
            </p:custDataLst>
          </p:nvPr>
        </p:nvSpPr>
        <p:spPr>
          <a:xfrm>
            <a:off x="1199466" y="5680601"/>
            <a:ext cx="21824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a-MN</a:t>
            </a:r>
            <a:r>
              <a:rPr lang="en-US" altLang="zh-CN" sz="16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@NC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结构模型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8"/>
          <p:cNvSpPr/>
          <p:nvPr>
            <p:custDataLst>
              <p:tags r:id="rId11"/>
            </p:custDataLst>
          </p:nvPr>
        </p:nvSpPr>
        <p:spPr>
          <a:xfrm>
            <a:off x="9295399" y="5680601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热力学计算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9"/>
          <p:cNvSpPr/>
          <p:nvPr/>
        </p:nvSpPr>
        <p:spPr>
          <a:xfrm>
            <a:off x="4359861" y="4024521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0"/>
          <p:cNvSpPr/>
          <p:nvPr>
            <p:custDataLst>
              <p:tags r:id="rId12"/>
            </p:custDataLst>
          </p:nvPr>
        </p:nvSpPr>
        <p:spPr>
          <a:xfrm>
            <a:off x="4655771" y="2008396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矩形 11"/>
          <p:cNvSpPr/>
          <p:nvPr>
            <p:custDataLst>
              <p:tags r:id="rId13"/>
            </p:custDataLst>
          </p:nvPr>
        </p:nvSpPr>
        <p:spPr>
          <a:xfrm>
            <a:off x="7319596" y="2008396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" name="矩形 12"/>
          <p:cNvSpPr/>
          <p:nvPr>
            <p:custDataLst>
              <p:tags r:id="rId14"/>
            </p:custDataLst>
          </p:nvPr>
        </p:nvSpPr>
        <p:spPr>
          <a:xfrm>
            <a:off x="7823786" y="3905776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矩形 13"/>
          <p:cNvSpPr/>
          <p:nvPr>
            <p:custDataLst>
              <p:tags r:id="rId15"/>
            </p:custDataLst>
          </p:nvPr>
        </p:nvSpPr>
        <p:spPr>
          <a:xfrm>
            <a:off x="9904681" y="3901966"/>
            <a:ext cx="197485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863353" y="480338"/>
            <a:ext cx="23285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OER 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催化材料的筛选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29431" y="1674176"/>
            <a:ext cx="6345236" cy="4211218"/>
            <a:chOff x="3103564" y="1991442"/>
            <a:chExt cx="5203825" cy="3453684"/>
          </a:xfrm>
        </p:grpSpPr>
        <p:sp>
          <p:nvSpPr>
            <p:cNvPr id="39" name="圆角矩形 5"/>
            <p:cNvSpPr/>
            <p:nvPr/>
          </p:nvSpPr>
          <p:spPr bwMode="auto">
            <a:xfrm>
              <a:off x="4683126" y="1991442"/>
              <a:ext cx="3624263" cy="496888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031771" y="2010493"/>
              <a:ext cx="3132137" cy="429086"/>
            </a:xfrm>
            <a:prstGeom prst="rect">
              <a:avLst/>
            </a:prstGeom>
            <a:solidFill>
              <a:srgbClr val="003F88"/>
            </a:solidFill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项目课题简介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7"/>
            <p:cNvSpPr/>
            <p:nvPr/>
          </p:nvSpPr>
          <p:spPr>
            <a:xfrm>
              <a:off x="4041776" y="2746376"/>
              <a:ext cx="423863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2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圆角矩形 9"/>
            <p:cNvSpPr/>
            <p:nvPr/>
          </p:nvSpPr>
          <p:spPr bwMode="auto">
            <a:xfrm>
              <a:off x="4683125" y="2746376"/>
              <a:ext cx="3617912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014082" y="2786064"/>
              <a:ext cx="3106738" cy="429086"/>
            </a:xfrm>
            <a:prstGeom prst="rect">
              <a:avLst/>
            </a:prstGeom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研究内容进展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11"/>
            <p:cNvSpPr/>
            <p:nvPr/>
          </p:nvSpPr>
          <p:spPr>
            <a:xfrm>
              <a:off x="4035426" y="3479801"/>
              <a:ext cx="422275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3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46" name="组合 12"/>
            <p:cNvGrpSpPr/>
            <p:nvPr/>
          </p:nvGrpSpPr>
          <p:grpSpPr bwMode="auto">
            <a:xfrm>
              <a:off x="4683125" y="3479803"/>
              <a:ext cx="3617912" cy="498475"/>
              <a:chOff x="6339098" y="3296034"/>
              <a:chExt cx="4381175" cy="512157"/>
            </a:xfrm>
          </p:grpSpPr>
          <p:sp>
            <p:nvSpPr>
              <p:cNvPr id="47" name="圆角矩形 13"/>
              <p:cNvSpPr/>
              <p:nvPr/>
            </p:nvSpPr>
            <p:spPr>
              <a:xfrm>
                <a:off x="6339098" y="3296034"/>
                <a:ext cx="4381175" cy="512157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23579" y="3336808"/>
                <a:ext cx="3810219" cy="440863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经费收支情况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圆角矩形 15"/>
            <p:cNvSpPr/>
            <p:nvPr/>
          </p:nvSpPr>
          <p:spPr>
            <a:xfrm>
              <a:off x="4040188" y="4216401"/>
              <a:ext cx="423862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4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50" name="组合 16"/>
            <p:cNvGrpSpPr/>
            <p:nvPr/>
          </p:nvGrpSpPr>
          <p:grpSpPr bwMode="auto">
            <a:xfrm>
              <a:off x="4683126" y="4216404"/>
              <a:ext cx="3622675" cy="496888"/>
              <a:chOff x="6339097" y="4180903"/>
              <a:chExt cx="4387327" cy="511176"/>
            </a:xfrm>
          </p:grpSpPr>
          <p:sp>
            <p:nvSpPr>
              <p:cNvPr id="51" name="圆角矩形 17"/>
              <p:cNvSpPr/>
              <p:nvPr/>
            </p:nvSpPr>
            <p:spPr>
              <a:xfrm>
                <a:off x="6339097" y="4180903"/>
                <a:ext cx="4387327" cy="51117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723613" y="4221732"/>
                <a:ext cx="3818243" cy="44142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存在问题及解决办法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20"/>
            <p:cNvGrpSpPr/>
            <p:nvPr/>
          </p:nvGrpSpPr>
          <p:grpSpPr bwMode="auto">
            <a:xfrm>
              <a:off x="4683126" y="4940300"/>
              <a:ext cx="3622675" cy="496888"/>
              <a:chOff x="6339097" y="5057483"/>
              <a:chExt cx="4386558" cy="511504"/>
            </a:xfrm>
          </p:grpSpPr>
          <p:sp>
            <p:nvSpPr>
              <p:cNvPr id="54" name="圆角矩形 21"/>
              <p:cNvSpPr/>
              <p:nvPr/>
            </p:nvSpPr>
            <p:spPr>
              <a:xfrm>
                <a:off x="6339097" y="5057483"/>
                <a:ext cx="4386558" cy="51150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23546" y="5086899"/>
                <a:ext cx="3817574" cy="441707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下一步研究计划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下箭头 24"/>
            <p:cNvSpPr/>
            <p:nvPr/>
          </p:nvSpPr>
          <p:spPr>
            <a:xfrm rot="16200000">
              <a:off x="3159920" y="1959770"/>
              <a:ext cx="447675" cy="560387"/>
            </a:xfrm>
            <a:prstGeom prst="downArrow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圆角矩形 32"/>
            <p:cNvSpPr/>
            <p:nvPr/>
          </p:nvSpPr>
          <p:spPr>
            <a:xfrm>
              <a:off x="4041776" y="4946651"/>
              <a:ext cx="423863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5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圆角矩形 3"/>
            <p:cNvSpPr/>
            <p:nvPr/>
          </p:nvSpPr>
          <p:spPr>
            <a:xfrm>
              <a:off x="4042570" y="1995172"/>
              <a:ext cx="422275" cy="496887"/>
            </a:xfrm>
            <a:prstGeom prst="roundRect">
              <a:avLst>
                <a:gd name="adj" fmla="val 27494"/>
              </a:avLst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7111"/>
            <a:ext cx="121920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0"/>
          <p:cNvSpPr/>
          <p:nvPr/>
        </p:nvSpPr>
        <p:spPr>
          <a:xfrm>
            <a:off x="0" y="826135"/>
            <a:ext cx="12211050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多种电子结构分析手段相结合，解析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Co-N</a:t>
            </a:r>
            <a:r>
              <a:rPr lang="en-US" altLang="zh-CN" sz="2800" b="1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@NC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构效关系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7787" y="1511072"/>
            <a:ext cx="11312766" cy="4843780"/>
            <a:chOff x="-2689217" y="1268760"/>
            <a:chExt cx="11312766" cy="4843780"/>
          </a:xfrm>
        </p:grpSpPr>
        <p:sp>
          <p:nvSpPr>
            <p:cNvPr id="4" name="圆角矩形 30"/>
            <p:cNvSpPr/>
            <p:nvPr/>
          </p:nvSpPr>
          <p:spPr>
            <a:xfrm>
              <a:off x="-2688976" y="1268760"/>
              <a:ext cx="11312525" cy="484378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accent5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8"/>
            <p:cNvPicPr>
              <a:picLocks noChangeAspect="1"/>
            </p:cNvPicPr>
            <p:nvPr/>
          </p:nvPicPr>
          <p:blipFill>
            <a:blip r:embed="rId1"/>
            <a:srcRect b="45652"/>
            <a:stretch>
              <a:fillRect/>
            </a:stretch>
          </p:blipFill>
          <p:spPr>
            <a:xfrm>
              <a:off x="196464" y="1709450"/>
              <a:ext cx="2174875" cy="2150745"/>
            </a:xfrm>
            <a:prstGeom prst="rect">
              <a:avLst/>
            </a:prstGeom>
          </p:spPr>
        </p:pic>
        <p:pic>
          <p:nvPicPr>
            <p:cNvPr id="6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3269" y="1637060"/>
              <a:ext cx="2976880" cy="2442845"/>
            </a:xfrm>
            <a:prstGeom prst="rect">
              <a:avLst/>
            </a:prstGeom>
          </p:spPr>
        </p:pic>
        <p:pic>
          <p:nvPicPr>
            <p:cNvPr id="7" name="图片 11"/>
            <p:cNvPicPr>
              <a:picLocks noChangeAspect="1"/>
            </p:cNvPicPr>
            <p:nvPr/>
          </p:nvPicPr>
          <p:blipFill>
            <a:blip r:embed="rId3"/>
            <a:srcRect t="7539"/>
            <a:stretch>
              <a:fillRect/>
            </a:stretch>
          </p:blipFill>
          <p:spPr>
            <a:xfrm>
              <a:off x="5813039" y="1684050"/>
              <a:ext cx="2722880" cy="2056130"/>
            </a:xfrm>
            <a:prstGeom prst="rect">
              <a:avLst/>
            </a:prstGeom>
          </p:spPr>
        </p:pic>
        <p:pic>
          <p:nvPicPr>
            <p:cNvPr id="8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35306" y="1948210"/>
              <a:ext cx="1390015" cy="1756410"/>
            </a:xfrm>
            <a:prstGeom prst="rect">
              <a:avLst/>
            </a:prstGeom>
          </p:spPr>
        </p:pic>
        <p:pic>
          <p:nvPicPr>
            <p:cNvPr id="9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71961" y="1948210"/>
              <a:ext cx="1175385" cy="1743075"/>
            </a:xfrm>
            <a:prstGeom prst="rect">
              <a:avLst/>
            </a:prstGeom>
          </p:spPr>
        </p:pic>
        <p:sp>
          <p:nvSpPr>
            <p:cNvPr id="10" name="矩形 14"/>
            <p:cNvSpPr/>
            <p:nvPr>
              <p:custDataLst>
                <p:tags r:id="rId6"/>
              </p:custDataLst>
            </p:nvPr>
          </p:nvSpPr>
          <p:spPr>
            <a:xfrm>
              <a:off x="-2689217" y="1269048"/>
              <a:ext cx="1554480" cy="368300"/>
            </a:xfrm>
            <a:prstGeom prst="rect">
              <a:avLst/>
            </a:prstGeom>
            <a:solidFill>
              <a:srgbClr val="203864"/>
            </a:solidFill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电子结构分析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-163581" y="4450745"/>
              <a:ext cx="6240145" cy="1186815"/>
            </a:xfrm>
            <a:prstGeom prst="rect">
              <a:avLst/>
            </a:prstGeom>
          </p:spPr>
        </p:pic>
        <p:sp>
          <p:nvSpPr>
            <p:cNvPr id="12" name="矩形 39"/>
            <p:cNvSpPr/>
            <p:nvPr>
              <p:custDataLst>
                <p:tags r:id="rId9"/>
              </p:custDataLst>
            </p:nvPr>
          </p:nvSpPr>
          <p:spPr>
            <a:xfrm>
              <a:off x="-2323851" y="4079905"/>
              <a:ext cx="185483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Bader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电荷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差分电荷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矩形 10"/>
            <p:cNvSpPr/>
            <p:nvPr>
              <p:custDataLst>
                <p:tags r:id="rId10"/>
              </p:custDataLst>
            </p:nvPr>
          </p:nvSpPr>
          <p:spPr>
            <a:xfrm>
              <a:off x="52319" y="1637060"/>
              <a:ext cx="334010" cy="360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矩形 1"/>
            <p:cNvSpPr/>
            <p:nvPr>
              <p:custDataLst>
                <p:tags r:id="rId11"/>
              </p:custDataLst>
            </p:nvPr>
          </p:nvSpPr>
          <p:spPr>
            <a:xfrm>
              <a:off x="7469119" y="1592610"/>
              <a:ext cx="969645" cy="11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矩形 4"/>
            <p:cNvSpPr/>
            <p:nvPr>
              <p:custDataLst>
                <p:tags r:id="rId12"/>
              </p:custDataLst>
            </p:nvPr>
          </p:nvSpPr>
          <p:spPr>
            <a:xfrm>
              <a:off x="5884794" y="1637060"/>
              <a:ext cx="869950" cy="81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矩形 5"/>
            <p:cNvSpPr/>
            <p:nvPr>
              <p:custDataLst>
                <p:tags r:id="rId13"/>
              </p:custDataLst>
            </p:nvPr>
          </p:nvSpPr>
          <p:spPr>
            <a:xfrm>
              <a:off x="1053714" y="4108480"/>
              <a:ext cx="7162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态密度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6"/>
            <p:cNvSpPr/>
            <p:nvPr>
              <p:custDataLst>
                <p:tags r:id="rId14"/>
              </p:custDataLst>
            </p:nvPr>
          </p:nvSpPr>
          <p:spPr>
            <a:xfrm>
              <a:off x="3292724" y="4108480"/>
              <a:ext cx="17830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晶体轨道哈密顿布居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7"/>
            <p:cNvSpPr/>
            <p:nvPr>
              <p:custDataLst>
                <p:tags r:id="rId15"/>
              </p:custDataLst>
            </p:nvPr>
          </p:nvSpPr>
          <p:spPr>
            <a:xfrm>
              <a:off x="6533129" y="4079905"/>
              <a:ext cx="12496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分子轨道分析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5"/>
            <p:cNvSpPr/>
            <p:nvPr>
              <p:custDataLst>
                <p:tags r:id="rId16"/>
              </p:custDataLst>
            </p:nvPr>
          </p:nvSpPr>
          <p:spPr>
            <a:xfrm>
              <a:off x="-307726" y="5692805"/>
              <a:ext cx="681101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非对称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Co-N</a:t>
              </a:r>
              <a:r>
                <a:rPr lang="en-US" altLang="zh-CN" sz="14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@NC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通过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en-US" altLang="zh-CN" sz="14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x</a:t>
              </a:r>
              <a:r>
                <a:rPr lang="en-US" altLang="zh-CN" sz="1400" b="1" baseline="3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-d</a:t>
              </a:r>
              <a:r>
                <a:rPr lang="en-US" altLang="zh-CN" sz="14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y</a:t>
              </a:r>
              <a:r>
                <a:rPr lang="en-US" altLang="zh-CN" sz="1400" b="1" baseline="3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en-US" altLang="zh-CN" sz="14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z</a:t>
              </a:r>
              <a:r>
                <a:rPr lang="en-US" altLang="zh-CN" sz="1400" b="1" baseline="3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轨道调节中间产物的吸附能实现优异的催化性能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标题 2"/>
          <p:cNvSpPr txBox="1"/>
          <p:nvPr/>
        </p:nvSpPr>
        <p:spPr>
          <a:xfrm>
            <a:off x="-56433" y="54803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81768" y="446048"/>
            <a:ext cx="23285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OER 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催化材料的筛选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9"/>
          <p:cNvSpPr/>
          <p:nvPr/>
        </p:nvSpPr>
        <p:spPr>
          <a:xfrm>
            <a:off x="10131519" y="4408721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3" name="矩形 12"/>
          <p:cNvSpPr/>
          <p:nvPr>
            <p:custDataLst>
              <p:tags r:id="rId1"/>
            </p:custDataLst>
          </p:nvPr>
        </p:nvSpPr>
        <p:spPr>
          <a:xfrm>
            <a:off x="7463746" y="4283455"/>
            <a:ext cx="334010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4" name="矩形 13"/>
          <p:cNvSpPr/>
          <p:nvPr>
            <p:custDataLst>
              <p:tags r:id="rId2"/>
            </p:custDataLst>
          </p:nvPr>
        </p:nvSpPr>
        <p:spPr>
          <a:xfrm>
            <a:off x="9544641" y="4279645"/>
            <a:ext cx="197485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254456"/>
            <a:ext cx="6264737" cy="491084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6" y="4149080"/>
            <a:ext cx="4646863" cy="1831937"/>
          </a:xfrm>
          <a:prstGeom prst="rect">
            <a:avLst/>
          </a:prstGeom>
        </p:spPr>
      </p:pic>
      <p:sp>
        <p:nvSpPr>
          <p:cNvPr id="27" name="矩形 7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5064" y="1035160"/>
            <a:ext cx="42484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</a:t>
            </a:r>
            <a:r>
              <a:rPr lang="en-US" altLang="zh-CN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ORR</a:t>
            </a: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反应随机构建了</a:t>
            </a:r>
            <a:r>
              <a:rPr lang="en-US" altLang="zh-CN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44</a:t>
            </a: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组催化结构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39"/>
          <a:stretch>
            <a:fillRect/>
          </a:stretch>
        </p:blipFill>
        <p:spPr bwMode="auto">
          <a:xfrm>
            <a:off x="320410" y="1373714"/>
            <a:ext cx="5039530" cy="23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66626" y="3499952"/>
            <a:ext cx="3146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0457" y="1315167"/>
            <a:ext cx="3146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矩形 7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0812" y="3799161"/>
            <a:ext cx="42484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末尾消除法确定特征子集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7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10499" y="1009192"/>
            <a:ext cx="42484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实现机器学习模型的建立</a:t>
            </a:r>
            <a:endParaRPr lang="zh-CN" altLang="en-US" sz="16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标题 2"/>
          <p:cNvSpPr txBox="1"/>
          <p:nvPr/>
        </p:nvSpPr>
        <p:spPr>
          <a:xfrm>
            <a:off x="-121838" y="42738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34778" y="479703"/>
            <a:ext cx="23571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ORR </a:t>
            </a: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催化材料的筛选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816" y="6223851"/>
            <a:ext cx="10988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已筛选预测出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Fe-Co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等高效</a:t>
            </a:r>
            <a:r>
              <a:rPr kumimoji="1"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ORR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催化剂，为催化剂的生产，燃料电池膜电极催化剂提供有力指导</a:t>
            </a:r>
            <a:endParaRPr kumimoji="1"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1388" y="1968237"/>
            <a:ext cx="9192595" cy="22093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88" y="4214086"/>
            <a:ext cx="3014592" cy="2321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88" y="4421921"/>
            <a:ext cx="5887786" cy="2021636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>
          <a:xfrm>
            <a:off x="425091" y="1950579"/>
            <a:ext cx="11379200" cy="4642827"/>
          </a:xfrm>
          <a:prstGeom prst="roundRect">
            <a:avLst>
              <a:gd name="adj" fmla="val 10145"/>
            </a:avLst>
          </a:prstGeom>
          <a:noFill/>
          <a:ln w="19050">
            <a:solidFill>
              <a:schemeClr val="accent5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0"/>
          <p:cNvSpPr/>
          <p:nvPr/>
        </p:nvSpPr>
        <p:spPr>
          <a:xfrm>
            <a:off x="119336" y="768638"/>
            <a:ext cx="1221041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从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23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种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COP</a:t>
            </a:r>
            <a:r>
              <a:rPr lang="en-US" altLang="zh-CN" sz="2800" b="1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BTC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材料种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筛选出具有优异性能的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COP</a:t>
            </a:r>
            <a:r>
              <a:rPr lang="en-US" altLang="zh-CN" sz="2800" b="1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BTC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为生产锌镍空电池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膜电极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所需的催化剂提供支持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1212" y="2061001"/>
            <a:ext cx="55360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3246" y="4437112"/>
            <a:ext cx="55360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68342" y="4433942"/>
            <a:ext cx="55360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标题 2"/>
          <p:cNvSpPr txBox="1"/>
          <p:nvPr/>
        </p:nvSpPr>
        <p:spPr>
          <a:xfrm>
            <a:off x="-240583" y="9135"/>
            <a:ext cx="12192000" cy="759489"/>
          </a:xfrm>
          <a:prstGeom prst="rect">
            <a:avLst/>
          </a:prstGeom>
        </p:spPr>
        <p:txBody>
          <a:bodyPr vert="horz" lIns="91418" tIns="45708" rIns="91418" bIns="45708" rtlCol="0" anchor="ctr"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algn="ctr" defTabSz="914400">
              <a:lnSpc>
                <a:spcPct val="100000"/>
              </a:lnSpc>
            </a:pPr>
            <a:r>
              <a:rPr kumimoji="1" lang="zh-CN" altLang="en-US" sz="3600" dirty="0"/>
              <a:t>研究进展二、</a:t>
            </a:r>
            <a:r>
              <a:rPr lang="zh-CN" altLang="en-US" sz="3600" kern="0" dirty="0">
                <a:cs typeface="微软雅黑" panose="020B0503020204020204" pitchFamily="34" charset="-122"/>
                <a:sym typeface="Times New Roman" panose="02020603050405020304" pitchFamily="18" charset="0"/>
              </a:rPr>
              <a:t>氢能关键催化材料的筛选</a:t>
            </a:r>
            <a:endParaRPr lang="en-US" altLang="zh-CN" sz="3600" kern="0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11381" y="576058"/>
            <a:ext cx="304292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双功能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(ORR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，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OER)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Times New Roman" panose="02020603050405020304" pitchFamily="18" charset="0"/>
              </a:rPr>
              <a:t>催化材料的筛选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9200" y="243632"/>
            <a:ext cx="9753600" cy="50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ts val="3200"/>
              </a:lnSpc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成果总结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7"/>
          <p:cNvSpPr>
            <a:spLocks noChangeArrowheads="1"/>
          </p:cNvSpPr>
          <p:nvPr/>
        </p:nvSpPr>
        <p:spPr bwMode="auto">
          <a:xfrm>
            <a:off x="793442" y="1752718"/>
            <a:ext cx="1486133" cy="50482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 algn="ctr">
            <a:solidFill>
              <a:schemeClr val="tx1"/>
            </a:solidFill>
            <a:round/>
          </a:ln>
        </p:spPr>
        <p:txBody>
          <a:bodyPr lIns="216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论文发表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0769" y="2625625"/>
          <a:ext cx="11423015" cy="1919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0105"/>
                <a:gridCol w="6745426"/>
                <a:gridCol w="2059164"/>
                <a:gridCol w="2118048"/>
              </a:tblGrid>
              <a:tr h="9804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Asymmetric Active Sites for Boosting Oxygen Evolution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Reaction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Small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2023: 2304108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</a:tr>
              <a:tr h="9391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Symmetric Electronic Structures of Active Sites to Boost Bifunctional Oxygen Electrocatalysis by MN</a:t>
                      </a:r>
                      <a:r>
                        <a:rPr lang="en-US" sz="1800" b="0" i="0" u="none" strike="noStrike" kern="12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4+4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Sites Directly from Initial Covalent Organic Polymers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Advanced Functional Materials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2023,33: 2303235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18331" y="1674176"/>
            <a:ext cx="6256336" cy="4211218"/>
            <a:chOff x="3176472" y="1991442"/>
            <a:chExt cx="5130917" cy="3453684"/>
          </a:xfrm>
        </p:grpSpPr>
        <p:sp>
          <p:nvSpPr>
            <p:cNvPr id="39" name="圆角矩形 5"/>
            <p:cNvSpPr/>
            <p:nvPr/>
          </p:nvSpPr>
          <p:spPr bwMode="auto">
            <a:xfrm>
              <a:off x="4683126" y="1991442"/>
              <a:ext cx="3624263" cy="496888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020053" y="2010493"/>
              <a:ext cx="3132137" cy="427034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项目课题简介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7"/>
            <p:cNvSpPr/>
            <p:nvPr/>
          </p:nvSpPr>
          <p:spPr>
            <a:xfrm>
              <a:off x="4041776" y="2746376"/>
              <a:ext cx="423863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2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圆角矩形 9"/>
            <p:cNvSpPr/>
            <p:nvPr/>
          </p:nvSpPr>
          <p:spPr bwMode="auto">
            <a:xfrm>
              <a:off x="4683125" y="2746376"/>
              <a:ext cx="3617912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014082" y="2786064"/>
              <a:ext cx="3106738" cy="429086"/>
            </a:xfrm>
            <a:prstGeom prst="rect">
              <a:avLst/>
            </a:prstGeom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研究内容进展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11"/>
            <p:cNvSpPr/>
            <p:nvPr/>
          </p:nvSpPr>
          <p:spPr>
            <a:xfrm>
              <a:off x="4035426" y="3479801"/>
              <a:ext cx="422275" cy="498475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3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46" name="组合 12"/>
            <p:cNvGrpSpPr/>
            <p:nvPr/>
          </p:nvGrpSpPr>
          <p:grpSpPr bwMode="auto">
            <a:xfrm>
              <a:off x="4683125" y="3479803"/>
              <a:ext cx="3617912" cy="498475"/>
              <a:chOff x="6339098" y="3296034"/>
              <a:chExt cx="4381175" cy="512157"/>
            </a:xfrm>
          </p:grpSpPr>
          <p:sp>
            <p:nvSpPr>
              <p:cNvPr id="47" name="圆角矩形 13"/>
              <p:cNvSpPr/>
              <p:nvPr/>
            </p:nvSpPr>
            <p:spPr>
              <a:xfrm>
                <a:off x="6339098" y="3296034"/>
                <a:ext cx="4381175" cy="512157"/>
              </a:xfrm>
              <a:prstGeom prst="roundRect">
                <a:avLst/>
              </a:prstGeom>
              <a:solidFill>
                <a:srgbClr val="003F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23579" y="3336808"/>
                <a:ext cx="3810219" cy="43875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经费收支情况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圆角矩形 15"/>
            <p:cNvSpPr/>
            <p:nvPr/>
          </p:nvSpPr>
          <p:spPr>
            <a:xfrm>
              <a:off x="4040188" y="4216401"/>
              <a:ext cx="423862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4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50" name="组合 16"/>
            <p:cNvGrpSpPr/>
            <p:nvPr/>
          </p:nvGrpSpPr>
          <p:grpSpPr bwMode="auto">
            <a:xfrm>
              <a:off x="4683126" y="4216404"/>
              <a:ext cx="3622675" cy="496888"/>
              <a:chOff x="6339097" y="4180903"/>
              <a:chExt cx="4387327" cy="511176"/>
            </a:xfrm>
          </p:grpSpPr>
          <p:sp>
            <p:nvSpPr>
              <p:cNvPr id="51" name="圆角矩形 17"/>
              <p:cNvSpPr/>
              <p:nvPr/>
            </p:nvSpPr>
            <p:spPr>
              <a:xfrm>
                <a:off x="6339097" y="4180903"/>
                <a:ext cx="4387327" cy="511176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723613" y="4221732"/>
                <a:ext cx="3818243" cy="44142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存在问题及解决办法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20"/>
            <p:cNvGrpSpPr/>
            <p:nvPr/>
          </p:nvGrpSpPr>
          <p:grpSpPr bwMode="auto">
            <a:xfrm>
              <a:off x="4683126" y="4940300"/>
              <a:ext cx="3622675" cy="496888"/>
              <a:chOff x="6339097" y="5057483"/>
              <a:chExt cx="4386558" cy="511504"/>
            </a:xfrm>
          </p:grpSpPr>
          <p:sp>
            <p:nvSpPr>
              <p:cNvPr id="54" name="圆角矩形 21"/>
              <p:cNvSpPr/>
              <p:nvPr/>
            </p:nvSpPr>
            <p:spPr>
              <a:xfrm>
                <a:off x="6339097" y="5057483"/>
                <a:ext cx="4386558" cy="511504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23546" y="5086899"/>
                <a:ext cx="3817574" cy="441707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下一步研究计划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下箭头 24"/>
            <p:cNvSpPr/>
            <p:nvPr/>
          </p:nvSpPr>
          <p:spPr>
            <a:xfrm rot="16200000">
              <a:off x="3232828" y="3474245"/>
              <a:ext cx="447675" cy="560387"/>
            </a:xfrm>
            <a:prstGeom prst="downArrow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圆角矩形 32"/>
            <p:cNvSpPr/>
            <p:nvPr/>
          </p:nvSpPr>
          <p:spPr>
            <a:xfrm>
              <a:off x="4041776" y="4946651"/>
              <a:ext cx="423863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5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圆角矩形 3"/>
            <p:cNvSpPr/>
            <p:nvPr/>
          </p:nvSpPr>
          <p:spPr>
            <a:xfrm>
              <a:off x="4042570" y="1995172"/>
              <a:ext cx="422275" cy="496887"/>
            </a:xfrm>
            <a:prstGeom prst="roundRect">
              <a:avLst>
                <a:gd name="adj" fmla="val 27494"/>
              </a:avLst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7111"/>
            <a:ext cx="121920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0" y="-67146"/>
            <a:ext cx="12192000" cy="8318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经费收支情况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766127" y="1124744"/>
            <a:ext cx="10659745" cy="1120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截至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日，课题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中国科学院过程工程研究所收入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157.43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万元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拨付北京化工大学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54.43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万元，本年支出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37.24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万元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经费使用较为合理。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4" name="表格 2"/>
          <p:cNvGraphicFramePr/>
          <p:nvPr>
            <p:custDataLst>
              <p:tags r:id="rId2"/>
            </p:custDataLst>
          </p:nvPr>
        </p:nvGraphicFramePr>
        <p:xfrm>
          <a:off x="1269365" y="2348865"/>
          <a:ext cx="9652635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415"/>
                <a:gridCol w="3414395"/>
                <a:gridCol w="4568825"/>
              </a:tblGrid>
              <a:tr h="41211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金额（万元）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29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预算数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337.5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29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2023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年到位数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157.43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29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累计到位数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157.43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26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参与单位（北京化工大学）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54.43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324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本年支出</a:t>
                      </a:r>
                      <a:endParaRPr lang="zh-CN" altLang="en-US" sz="160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中国科学院过程工程研究所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16.23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402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北京化工大学</a:t>
                      </a:r>
                      <a:endParaRPr lang="zh-CN" altLang="en-US" sz="1600" b="1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21.01</a:t>
                      </a:r>
                      <a:endParaRPr lang="en-US" altLang="zh-CN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21064" y="1674176"/>
            <a:ext cx="6153603" cy="4211218"/>
            <a:chOff x="3260725" y="1991442"/>
            <a:chExt cx="5046664" cy="3453684"/>
          </a:xfrm>
        </p:grpSpPr>
        <p:sp>
          <p:nvSpPr>
            <p:cNvPr id="39" name="圆角矩形 5"/>
            <p:cNvSpPr/>
            <p:nvPr/>
          </p:nvSpPr>
          <p:spPr bwMode="auto">
            <a:xfrm>
              <a:off x="4683126" y="1991442"/>
              <a:ext cx="3624263" cy="496888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020053" y="2010493"/>
              <a:ext cx="3132137" cy="427034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项目课题简介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7"/>
            <p:cNvSpPr/>
            <p:nvPr/>
          </p:nvSpPr>
          <p:spPr>
            <a:xfrm>
              <a:off x="4041776" y="2746376"/>
              <a:ext cx="423863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2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圆角矩形 9"/>
            <p:cNvSpPr/>
            <p:nvPr/>
          </p:nvSpPr>
          <p:spPr bwMode="auto">
            <a:xfrm>
              <a:off x="4683125" y="2746376"/>
              <a:ext cx="3617912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014082" y="2786064"/>
              <a:ext cx="3106738" cy="429086"/>
            </a:xfrm>
            <a:prstGeom prst="rect">
              <a:avLst/>
            </a:prstGeom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研究内容进展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11"/>
            <p:cNvSpPr/>
            <p:nvPr/>
          </p:nvSpPr>
          <p:spPr>
            <a:xfrm>
              <a:off x="4035426" y="3479801"/>
              <a:ext cx="422275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3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46" name="组合 12"/>
            <p:cNvGrpSpPr/>
            <p:nvPr/>
          </p:nvGrpSpPr>
          <p:grpSpPr bwMode="auto">
            <a:xfrm>
              <a:off x="4683125" y="3479803"/>
              <a:ext cx="3617912" cy="498475"/>
              <a:chOff x="6339098" y="3296034"/>
              <a:chExt cx="4381175" cy="512157"/>
            </a:xfrm>
          </p:grpSpPr>
          <p:sp>
            <p:nvSpPr>
              <p:cNvPr id="47" name="圆角矩形 13"/>
              <p:cNvSpPr/>
              <p:nvPr/>
            </p:nvSpPr>
            <p:spPr>
              <a:xfrm>
                <a:off x="6339098" y="3296034"/>
                <a:ext cx="4381175" cy="512157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23579" y="3336808"/>
                <a:ext cx="3810219" cy="43875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经费收支情况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圆角矩形 15"/>
            <p:cNvSpPr/>
            <p:nvPr/>
          </p:nvSpPr>
          <p:spPr>
            <a:xfrm>
              <a:off x="4040188" y="4216401"/>
              <a:ext cx="423862" cy="498475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4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50" name="组合 16"/>
            <p:cNvGrpSpPr/>
            <p:nvPr/>
          </p:nvGrpSpPr>
          <p:grpSpPr bwMode="auto">
            <a:xfrm>
              <a:off x="4683126" y="4216404"/>
              <a:ext cx="3622675" cy="496888"/>
              <a:chOff x="6339097" y="4180903"/>
              <a:chExt cx="4387327" cy="511176"/>
            </a:xfrm>
          </p:grpSpPr>
          <p:sp>
            <p:nvSpPr>
              <p:cNvPr id="51" name="圆角矩形 17"/>
              <p:cNvSpPr/>
              <p:nvPr/>
            </p:nvSpPr>
            <p:spPr>
              <a:xfrm>
                <a:off x="6339097" y="4180903"/>
                <a:ext cx="4387327" cy="511176"/>
              </a:xfrm>
              <a:prstGeom prst="roundRect">
                <a:avLst/>
              </a:prstGeom>
              <a:solidFill>
                <a:srgbClr val="003F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723613" y="4221732"/>
                <a:ext cx="3818243" cy="44142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存在问题及解决办法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20"/>
            <p:cNvGrpSpPr/>
            <p:nvPr/>
          </p:nvGrpSpPr>
          <p:grpSpPr bwMode="auto">
            <a:xfrm>
              <a:off x="4683126" y="4940300"/>
              <a:ext cx="3622675" cy="496888"/>
              <a:chOff x="6339097" y="5057483"/>
              <a:chExt cx="4386558" cy="511504"/>
            </a:xfrm>
          </p:grpSpPr>
          <p:sp>
            <p:nvSpPr>
              <p:cNvPr id="54" name="圆角矩形 21"/>
              <p:cNvSpPr/>
              <p:nvPr/>
            </p:nvSpPr>
            <p:spPr>
              <a:xfrm>
                <a:off x="6339097" y="5057483"/>
                <a:ext cx="4386558" cy="511504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23546" y="5086899"/>
                <a:ext cx="3817574" cy="441707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下一步研究计划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下箭头 24"/>
            <p:cNvSpPr/>
            <p:nvPr/>
          </p:nvSpPr>
          <p:spPr>
            <a:xfrm rot="16200000">
              <a:off x="3317081" y="4160045"/>
              <a:ext cx="447675" cy="560387"/>
            </a:xfrm>
            <a:prstGeom prst="downArrow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圆角矩形 32"/>
            <p:cNvSpPr/>
            <p:nvPr/>
          </p:nvSpPr>
          <p:spPr>
            <a:xfrm>
              <a:off x="4041776" y="4946651"/>
              <a:ext cx="423863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5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圆角矩形 3"/>
            <p:cNvSpPr/>
            <p:nvPr/>
          </p:nvSpPr>
          <p:spPr>
            <a:xfrm>
              <a:off x="4042570" y="1995172"/>
              <a:ext cx="422275" cy="496887"/>
            </a:xfrm>
            <a:prstGeom prst="roundRect">
              <a:avLst>
                <a:gd name="adj" fmla="val 27494"/>
              </a:avLst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7111"/>
            <a:ext cx="121920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0" y="-67146"/>
            <a:ext cx="12192000" cy="8318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存在问题及解决方法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4"/>
          <p:cNvSpPr/>
          <p:nvPr>
            <p:custDataLst>
              <p:tags r:id="rId2"/>
            </p:custDataLst>
          </p:nvPr>
        </p:nvSpPr>
        <p:spPr>
          <a:xfrm>
            <a:off x="623392" y="3634105"/>
            <a:ext cx="11089232" cy="5848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圆角矩形 5"/>
          <p:cNvSpPr/>
          <p:nvPr>
            <p:custDataLst>
              <p:tags r:id="rId3"/>
            </p:custDataLst>
          </p:nvPr>
        </p:nvSpPr>
        <p:spPr>
          <a:xfrm>
            <a:off x="623392" y="981075"/>
            <a:ext cx="11089232" cy="58483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" name="TextBox 1"/>
          <p:cNvSpPr txBox="1"/>
          <p:nvPr>
            <p:custDataLst>
              <p:tags r:id="rId4"/>
            </p:custDataLst>
          </p:nvPr>
        </p:nvSpPr>
        <p:spPr>
          <a:xfrm>
            <a:off x="1721293" y="1632486"/>
            <a:ext cx="10009111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从大量文献中提取数据的准确度有待提高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如何从图片中提取有效信息还在探索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机器学习流程目前只针对一种体系，对多种体系的适用性还在研究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33"/>
          <p:cNvSpPr txBox="1"/>
          <p:nvPr>
            <p:custDataLst>
              <p:tags r:id="rId5"/>
            </p:custDataLst>
          </p:nvPr>
        </p:nvSpPr>
        <p:spPr>
          <a:xfrm>
            <a:off x="1703705" y="4417695"/>
            <a:ext cx="974090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ChatGPT-4 API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强大的功能，提高对数据的清洗以及提取图片中的有效信息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针对多种体系，利用机器学习优化算法模型，以得到适用性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8"/>
          <p:cNvSpPr/>
          <p:nvPr>
            <p:custDataLst>
              <p:tags r:id="rId6"/>
            </p:custDataLst>
          </p:nvPr>
        </p:nvSpPr>
        <p:spPr>
          <a:xfrm>
            <a:off x="695816" y="3634414"/>
            <a:ext cx="1808481" cy="624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解决方法</a:t>
            </a:r>
            <a:endParaRPr lang="en-US" altLang="zh-CN" sz="3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yangshuna\Documents\WeChat Files\wxid_lnejj89ntw5n22\FileStorage\Temp\2c219d1ccb9e3be761081008c4398eb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63176" y="1826147"/>
            <a:ext cx="1122146" cy="1500871"/>
          </a:xfrm>
          <a:prstGeom prst="rect">
            <a:avLst/>
          </a:prstGeom>
          <a:noFill/>
        </p:spPr>
      </p:pic>
      <p:pic>
        <p:nvPicPr>
          <p:cNvPr id="12" name="Picture 3" descr="C:\Users\yangshuna\Documents\WeChat Files\wxid_lnejj89ntw5n22\FileStorage\Temp\c7012c613c97c959fa464968ad92d3c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294448" y="4509120"/>
            <a:ext cx="1459602" cy="1639245"/>
          </a:xfrm>
          <a:prstGeom prst="rect">
            <a:avLst/>
          </a:prstGeom>
          <a:noFill/>
        </p:spPr>
      </p:pic>
      <p:sp>
        <p:nvSpPr>
          <p:cNvPr id="13" name="矩形 11"/>
          <p:cNvSpPr/>
          <p:nvPr>
            <p:custDataLst>
              <p:tags r:id="rId11"/>
            </p:custDataLst>
          </p:nvPr>
        </p:nvSpPr>
        <p:spPr>
          <a:xfrm>
            <a:off x="624061" y="950269"/>
            <a:ext cx="1808480" cy="624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存在问题</a:t>
            </a:r>
            <a:endParaRPr lang="zh-CN" altLang="en-US" sz="32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24938" y="1674176"/>
            <a:ext cx="6149729" cy="4211218"/>
            <a:chOff x="3263902" y="1991442"/>
            <a:chExt cx="5043487" cy="3453684"/>
          </a:xfrm>
        </p:grpSpPr>
        <p:sp>
          <p:nvSpPr>
            <p:cNvPr id="39" name="圆角矩形 5"/>
            <p:cNvSpPr/>
            <p:nvPr/>
          </p:nvSpPr>
          <p:spPr bwMode="auto">
            <a:xfrm>
              <a:off x="4683126" y="1991442"/>
              <a:ext cx="3624263" cy="496888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020053" y="2010493"/>
              <a:ext cx="3132137" cy="427034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项目课题简介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7"/>
            <p:cNvSpPr/>
            <p:nvPr/>
          </p:nvSpPr>
          <p:spPr>
            <a:xfrm>
              <a:off x="4041776" y="2746376"/>
              <a:ext cx="423863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2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圆角矩形 9"/>
            <p:cNvSpPr/>
            <p:nvPr/>
          </p:nvSpPr>
          <p:spPr bwMode="auto">
            <a:xfrm>
              <a:off x="4683125" y="2746376"/>
              <a:ext cx="3617912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014082" y="2786064"/>
              <a:ext cx="3106738" cy="429086"/>
            </a:xfrm>
            <a:prstGeom prst="rect">
              <a:avLst/>
            </a:prstGeom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研究内容进展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11"/>
            <p:cNvSpPr/>
            <p:nvPr/>
          </p:nvSpPr>
          <p:spPr>
            <a:xfrm>
              <a:off x="4035426" y="3479801"/>
              <a:ext cx="422275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3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46" name="组合 12"/>
            <p:cNvGrpSpPr/>
            <p:nvPr/>
          </p:nvGrpSpPr>
          <p:grpSpPr bwMode="auto">
            <a:xfrm>
              <a:off x="4683125" y="3479803"/>
              <a:ext cx="3617912" cy="498475"/>
              <a:chOff x="6339098" y="3296034"/>
              <a:chExt cx="4381175" cy="512157"/>
            </a:xfrm>
          </p:grpSpPr>
          <p:sp>
            <p:nvSpPr>
              <p:cNvPr id="47" name="圆角矩形 13"/>
              <p:cNvSpPr/>
              <p:nvPr/>
            </p:nvSpPr>
            <p:spPr>
              <a:xfrm>
                <a:off x="6339098" y="3296034"/>
                <a:ext cx="4381175" cy="512157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23579" y="3336808"/>
                <a:ext cx="3810219" cy="43875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经费收支情况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圆角矩形 15"/>
            <p:cNvSpPr/>
            <p:nvPr/>
          </p:nvSpPr>
          <p:spPr>
            <a:xfrm>
              <a:off x="4040188" y="4216401"/>
              <a:ext cx="423862" cy="498475"/>
            </a:xfrm>
            <a:prstGeom prst="roundRect">
              <a:avLst/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4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50" name="组合 16"/>
            <p:cNvGrpSpPr/>
            <p:nvPr/>
          </p:nvGrpSpPr>
          <p:grpSpPr bwMode="auto">
            <a:xfrm>
              <a:off x="4683126" y="4216404"/>
              <a:ext cx="3622675" cy="496888"/>
              <a:chOff x="6339097" y="4180903"/>
              <a:chExt cx="4387327" cy="511176"/>
            </a:xfrm>
          </p:grpSpPr>
          <p:sp>
            <p:nvSpPr>
              <p:cNvPr id="51" name="圆角矩形 17"/>
              <p:cNvSpPr/>
              <p:nvPr/>
            </p:nvSpPr>
            <p:spPr>
              <a:xfrm>
                <a:off x="6339097" y="4180903"/>
                <a:ext cx="4387327" cy="511176"/>
              </a:xfrm>
              <a:prstGeom prst="roundRect">
                <a:avLst/>
              </a:prstGeom>
              <a:solidFill>
                <a:srgbClr val="036F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723613" y="4221732"/>
                <a:ext cx="3818243" cy="44142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存在问题及解决办法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20"/>
            <p:cNvGrpSpPr/>
            <p:nvPr/>
          </p:nvGrpSpPr>
          <p:grpSpPr bwMode="auto">
            <a:xfrm>
              <a:off x="4683126" y="4940300"/>
              <a:ext cx="3622675" cy="496888"/>
              <a:chOff x="6339097" y="5057483"/>
              <a:chExt cx="4386558" cy="511504"/>
            </a:xfrm>
          </p:grpSpPr>
          <p:sp>
            <p:nvSpPr>
              <p:cNvPr id="54" name="圆角矩形 21"/>
              <p:cNvSpPr/>
              <p:nvPr/>
            </p:nvSpPr>
            <p:spPr>
              <a:xfrm>
                <a:off x="6339097" y="5057483"/>
                <a:ext cx="4386558" cy="511504"/>
              </a:xfrm>
              <a:prstGeom prst="roundRect">
                <a:avLst/>
              </a:prstGeom>
              <a:solidFill>
                <a:srgbClr val="003F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23546" y="5086899"/>
                <a:ext cx="3817574" cy="441707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下一步研究计划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下箭头 24"/>
            <p:cNvSpPr/>
            <p:nvPr/>
          </p:nvSpPr>
          <p:spPr>
            <a:xfrm rot="16200000">
              <a:off x="3320258" y="4933157"/>
              <a:ext cx="447675" cy="560387"/>
            </a:xfrm>
            <a:prstGeom prst="downArrow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圆角矩形 32"/>
            <p:cNvSpPr/>
            <p:nvPr/>
          </p:nvSpPr>
          <p:spPr>
            <a:xfrm>
              <a:off x="4041776" y="4946651"/>
              <a:ext cx="423863" cy="498475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5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圆角矩形 3"/>
            <p:cNvSpPr/>
            <p:nvPr/>
          </p:nvSpPr>
          <p:spPr>
            <a:xfrm>
              <a:off x="4042570" y="1995172"/>
              <a:ext cx="422275" cy="496887"/>
            </a:xfrm>
            <a:prstGeom prst="roundRect">
              <a:avLst>
                <a:gd name="adj" fmla="val 27494"/>
              </a:avLst>
            </a:prstGeom>
            <a:solidFill>
              <a:srgbClr val="036F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7111"/>
            <a:ext cx="121920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2192000" cy="8318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下一步研究计划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54" y="1165706"/>
            <a:ext cx="11306293" cy="88898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1997" y="1255159"/>
            <a:ext cx="11168006" cy="5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计算耦合机器学习寻找结构描述符，充实计算数据库；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855" y="2410157"/>
            <a:ext cx="11306293" cy="88898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11998" y="2478423"/>
            <a:ext cx="11168006" cy="5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编写并完善代码实现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图片中数据的提取；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2855" y="3718625"/>
            <a:ext cx="11306293" cy="88898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11998" y="3786891"/>
            <a:ext cx="11168006" cy="5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对量子化学数据库的数据进行分类清洗；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2854" y="5048704"/>
            <a:ext cx="11306293" cy="88898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11997" y="5116970"/>
            <a:ext cx="11168006" cy="58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加强计算与实验之间的联系，相互反馈。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3717856" y="-31747"/>
            <a:ext cx="4908333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项目课题简介</a:t>
            </a:r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-1" y="6258673"/>
            <a:ext cx="12192000" cy="5663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buClr>
                <a:srgbClr val="0000CC"/>
              </a:buClr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公认难题</a:t>
            </a:r>
            <a:r>
              <a:rPr lang="zh-CN" altLang="en-US" sz="2800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高性能低贵</a:t>
            </a:r>
            <a:r>
              <a:rPr lang="en-US" altLang="zh-CN" sz="2800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非贵金属催化剂 </a:t>
            </a:r>
            <a:r>
              <a:rPr lang="zh-CN" altLang="en-US" sz="2800" i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sz="2800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规模化氢能产业</a:t>
            </a:r>
            <a:endParaRPr lang="zh-CN" altLang="en-US" sz="2800" i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0"/>
          <p:cNvSpPr/>
          <p:nvPr/>
        </p:nvSpPr>
        <p:spPr>
          <a:xfrm>
            <a:off x="8937061" y="3063916"/>
            <a:ext cx="2474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目前主要使用贵金属</a:t>
            </a:r>
            <a:endParaRPr lang="en-AU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20"/>
          <p:cNvSpPr/>
          <p:nvPr/>
        </p:nvSpPr>
        <p:spPr>
          <a:xfrm>
            <a:off x="4107181" y="1193910"/>
            <a:ext cx="3600400" cy="5040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noFill/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5" name="组合 23"/>
          <p:cNvGrpSpPr/>
          <p:nvPr/>
        </p:nvGrpSpPr>
        <p:grpSpPr>
          <a:xfrm>
            <a:off x="4326713" y="3422927"/>
            <a:ext cx="776605" cy="671830"/>
            <a:chOff x="5105017" y="4402589"/>
            <a:chExt cx="776605" cy="671830"/>
          </a:xfrm>
        </p:grpSpPr>
        <p:sp>
          <p:nvSpPr>
            <p:cNvPr id="46" name="椭圆 36"/>
            <p:cNvSpPr/>
            <p:nvPr>
              <p:custDataLst>
                <p:tags r:id="rId1"/>
              </p:custDataLst>
            </p:nvPr>
          </p:nvSpPr>
          <p:spPr>
            <a:xfrm>
              <a:off x="5118987" y="4402589"/>
              <a:ext cx="671830" cy="67183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000"/>
                    <a:lumOff val="93000"/>
                  </a:schemeClr>
                </a:gs>
                <a:gs pos="74000">
                  <a:srgbClr val="AAECFF"/>
                </a:gs>
                <a:gs pos="83000">
                  <a:srgbClr val="AAECFF"/>
                </a:gs>
                <a:gs pos="100000">
                  <a:srgbClr val="AAECFF"/>
                </a:gs>
              </a:gsLst>
              <a:lin ang="2700000" scaled="1"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94"/>
            <p:cNvSpPr txBox="1"/>
            <p:nvPr>
              <p:custDataLst>
                <p:tags r:id="rId2"/>
              </p:custDataLst>
            </p:nvPr>
          </p:nvSpPr>
          <p:spPr>
            <a:xfrm>
              <a:off x="5105017" y="4546734"/>
              <a:ext cx="7766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33"/>
          <p:cNvGrpSpPr/>
          <p:nvPr/>
        </p:nvGrpSpPr>
        <p:grpSpPr>
          <a:xfrm>
            <a:off x="4326713" y="4519068"/>
            <a:ext cx="792480" cy="671830"/>
            <a:chOff x="6885731" y="4280570"/>
            <a:chExt cx="792480" cy="671830"/>
          </a:xfrm>
        </p:grpSpPr>
        <p:sp>
          <p:nvSpPr>
            <p:cNvPr id="49" name="椭圆 38"/>
            <p:cNvSpPr/>
            <p:nvPr>
              <p:custDataLst>
                <p:tags r:id="rId3"/>
              </p:custDataLst>
            </p:nvPr>
          </p:nvSpPr>
          <p:spPr>
            <a:xfrm>
              <a:off x="6885731" y="4280570"/>
              <a:ext cx="671661" cy="67183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000"/>
                    <a:lumOff val="93000"/>
                  </a:schemeClr>
                </a:gs>
                <a:gs pos="74000">
                  <a:srgbClr val="AAECFF"/>
                </a:gs>
                <a:gs pos="83000">
                  <a:srgbClr val="AAECFF"/>
                </a:gs>
                <a:gs pos="100000">
                  <a:srgbClr val="AAECFF"/>
                </a:gs>
              </a:gsLst>
              <a:lin ang="2700000" scaled="1"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97"/>
            <p:cNvSpPr txBox="1"/>
            <p:nvPr>
              <p:custDataLst>
                <p:tags r:id="rId4"/>
              </p:custDataLst>
            </p:nvPr>
          </p:nvSpPr>
          <p:spPr>
            <a:xfrm>
              <a:off x="6902032" y="4432454"/>
              <a:ext cx="776179" cy="36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22"/>
          <p:cNvGrpSpPr/>
          <p:nvPr/>
        </p:nvGrpSpPr>
        <p:grpSpPr>
          <a:xfrm>
            <a:off x="4346301" y="2352215"/>
            <a:ext cx="776605" cy="671830"/>
            <a:chOff x="2710119" y="4129920"/>
            <a:chExt cx="776605" cy="671830"/>
          </a:xfrm>
        </p:grpSpPr>
        <p:sp>
          <p:nvSpPr>
            <p:cNvPr id="52" name="椭圆 40"/>
            <p:cNvSpPr/>
            <p:nvPr>
              <p:custDataLst>
                <p:tags r:id="rId5"/>
              </p:custDataLst>
            </p:nvPr>
          </p:nvSpPr>
          <p:spPr>
            <a:xfrm>
              <a:off x="2711624" y="4129920"/>
              <a:ext cx="672030" cy="67183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7000"/>
                    <a:lumOff val="93000"/>
                  </a:schemeClr>
                </a:gs>
                <a:gs pos="74000">
                  <a:srgbClr val="AAECFF"/>
                </a:gs>
                <a:gs pos="83000">
                  <a:srgbClr val="AAECFF"/>
                </a:gs>
                <a:gs pos="100000">
                  <a:srgbClr val="AAECFF"/>
                </a:gs>
              </a:gsLst>
              <a:lin ang="2700000" scaled="1"/>
            </a:gra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100"/>
            <p:cNvSpPr txBox="1"/>
            <p:nvPr>
              <p:custDataLst>
                <p:tags r:id="rId6"/>
              </p:custDataLst>
            </p:nvPr>
          </p:nvSpPr>
          <p:spPr>
            <a:xfrm>
              <a:off x="2710119" y="4281800"/>
              <a:ext cx="776605" cy="36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43"/>
          <p:cNvGrpSpPr/>
          <p:nvPr/>
        </p:nvGrpSpPr>
        <p:grpSpPr>
          <a:xfrm>
            <a:off x="773356" y="1430581"/>
            <a:ext cx="2164792" cy="4727200"/>
            <a:chOff x="171669" y="1252791"/>
            <a:chExt cx="2164792" cy="4727200"/>
          </a:xfrm>
        </p:grpSpPr>
        <p:sp>
          <p:nvSpPr>
            <p:cNvPr id="55" name="矩形 8"/>
            <p:cNvSpPr/>
            <p:nvPr/>
          </p:nvSpPr>
          <p:spPr>
            <a:xfrm>
              <a:off x="171669" y="4594996"/>
              <a:ext cx="36004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spcBef>
                  <a:spcPct val="0"/>
                </a:spcBef>
                <a:buClr>
                  <a:srgbClr val="0070C0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锌镍空液流电池</a:t>
              </a:r>
              <a:endPara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32" descr="D:\research\collection information\实验室管理\学生管理\合带\戴黎明\彭鹏\ACS Energy Letter\pic\final pics\图片1.tif"/>
            <p:cNvPicPr/>
            <p:nvPr>
              <p:custDataLst>
                <p:tags r:id="rId7"/>
              </p:custDataLst>
            </p:nvPr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8167" r="54717"/>
            <a:stretch>
              <a:fillRect/>
            </a:stretch>
          </p:blipFill>
          <p:spPr bwMode="auto">
            <a:xfrm>
              <a:off x="565022" y="2426820"/>
              <a:ext cx="1702288" cy="862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2974" y="4874885"/>
              <a:ext cx="1482960" cy="9572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 rotWithShape="1">
            <a:blip r:embed="rId10" cstate="print"/>
            <a:srcRect l="9230" t="21924" r="12973"/>
            <a:stretch>
              <a:fillRect/>
            </a:stretch>
          </p:blipFill>
          <p:spPr bwMode="auto">
            <a:xfrm>
              <a:off x="586372" y="3618405"/>
              <a:ext cx="1750089" cy="92961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9" name="Picture 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95571" y="1252791"/>
              <a:ext cx="856095" cy="8560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0" name="下箭头 34"/>
            <p:cNvSpPr/>
            <p:nvPr/>
          </p:nvSpPr>
          <p:spPr>
            <a:xfrm>
              <a:off x="1127448" y="2132856"/>
              <a:ext cx="360040" cy="235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下箭头 46"/>
            <p:cNvSpPr/>
            <p:nvPr/>
          </p:nvSpPr>
          <p:spPr>
            <a:xfrm>
              <a:off x="1114703" y="3337022"/>
              <a:ext cx="360040" cy="235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2" name="矩形 42"/>
            <p:cNvSpPr/>
            <p:nvPr/>
          </p:nvSpPr>
          <p:spPr>
            <a:xfrm>
              <a:off x="182135" y="2477605"/>
              <a:ext cx="3641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spcBef>
                  <a:spcPct val="0"/>
                </a:spcBef>
                <a:buClr>
                  <a:schemeClr val="accent5">
                    <a:lumMod val="75000"/>
                  </a:schemeClr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电解水</a:t>
              </a:r>
              <a:endPara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下箭头 48"/>
            <p:cNvSpPr/>
            <p:nvPr/>
          </p:nvSpPr>
          <p:spPr>
            <a:xfrm>
              <a:off x="1102653" y="4573291"/>
              <a:ext cx="360040" cy="235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4" name="矩形 7"/>
            <p:cNvSpPr/>
            <p:nvPr/>
          </p:nvSpPr>
          <p:spPr>
            <a:xfrm>
              <a:off x="176221" y="3503384"/>
              <a:ext cx="1853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spcBef>
                  <a:spcPct val="0"/>
                </a:spcBef>
                <a:buClr>
                  <a:srgbClr val="0070C0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氢燃料电池</a:t>
              </a:r>
              <a:endPara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右箭头 44"/>
          <p:cNvSpPr/>
          <p:nvPr/>
        </p:nvSpPr>
        <p:spPr>
          <a:xfrm>
            <a:off x="3494523" y="3331707"/>
            <a:ext cx="500328" cy="66782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020926" y="4657995"/>
            <a:ext cx="2732720" cy="4711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998374" y="3508707"/>
            <a:ext cx="2739990" cy="504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8" name="矩形 69"/>
          <p:cNvSpPr/>
          <p:nvPr/>
        </p:nvSpPr>
        <p:spPr>
          <a:xfrm>
            <a:off x="436960" y="1183293"/>
            <a:ext cx="2894490" cy="5040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noFill/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9" name="矩形 70"/>
          <p:cNvSpPr/>
          <p:nvPr/>
        </p:nvSpPr>
        <p:spPr>
          <a:xfrm>
            <a:off x="5298232" y="966344"/>
            <a:ext cx="12105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核心反应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71"/>
          <p:cNvSpPr/>
          <p:nvPr/>
        </p:nvSpPr>
        <p:spPr>
          <a:xfrm>
            <a:off x="8789517" y="3583438"/>
            <a:ext cx="2769186" cy="1099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Pt </a:t>
            </a:r>
            <a:r>
              <a:rPr kumimoji="1"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基催化剂</a:t>
            </a:r>
            <a:endParaRPr kumimoji="1"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ORR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HER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催化性能优良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OER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催化效果差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1" name="矩形 72"/>
          <p:cNvSpPr/>
          <p:nvPr/>
        </p:nvSpPr>
        <p:spPr>
          <a:xfrm>
            <a:off x="8789517" y="4796617"/>
            <a:ext cx="2769186" cy="10994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Ir</a:t>
            </a:r>
            <a:r>
              <a:rPr kumimoji="1"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基催化剂</a:t>
            </a:r>
            <a:endParaRPr kumimoji="1"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OER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催化性能优良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ORR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HER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效果差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2" name="矩形 18"/>
          <p:cNvSpPr/>
          <p:nvPr/>
        </p:nvSpPr>
        <p:spPr>
          <a:xfrm>
            <a:off x="1191771" y="953238"/>
            <a:ext cx="12105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氢能产业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右箭头 49"/>
          <p:cNvSpPr/>
          <p:nvPr/>
        </p:nvSpPr>
        <p:spPr>
          <a:xfrm>
            <a:off x="7854280" y="3329055"/>
            <a:ext cx="492756" cy="66782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4" name="矩形 50"/>
          <p:cNvSpPr/>
          <p:nvPr/>
        </p:nvSpPr>
        <p:spPr>
          <a:xfrm>
            <a:off x="8447859" y="1020554"/>
            <a:ext cx="3408781" cy="5040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noFill/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5" name="矩形 51"/>
          <p:cNvSpPr/>
          <p:nvPr/>
        </p:nvSpPr>
        <p:spPr>
          <a:xfrm>
            <a:off x="9595820" y="958551"/>
            <a:ext cx="12105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催化材料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2166" y="2391836"/>
            <a:ext cx="2223291" cy="527118"/>
          </a:xfrm>
          <a:prstGeom prst="rect">
            <a:avLst/>
          </a:prstGeom>
        </p:spPr>
      </p:pic>
      <p:pic>
        <p:nvPicPr>
          <p:cNvPr id="77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1544" y="1414087"/>
            <a:ext cx="2184194" cy="162522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9185" y="2637155"/>
            <a:ext cx="761365" cy="2724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-235565" y="4612943"/>
            <a:ext cx="12705010" cy="2406059"/>
          </a:xfrm>
          <a:prstGeom prst="rect">
            <a:avLst/>
          </a:prstGeom>
          <a:blipFill dpi="0" rotWithShape="1">
            <a:blip r:embed="rId1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2224957" y="1358105"/>
            <a:ext cx="7783965" cy="2796536"/>
          </a:xfrm>
          <a:prstGeom prst="rect">
            <a:avLst/>
          </a:prstGeom>
          <a:noFill/>
        </p:spPr>
        <p:txBody>
          <a:bodyPr wrap="square" lIns="91388" tIns="45718" rIns="91388" bIns="45718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0070C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感谢各位专家支持！</a:t>
            </a:r>
            <a:endParaRPr lang="en-US" altLang="zh-CN" sz="5400" b="1" dirty="0">
              <a:solidFill>
                <a:srgbClr val="0070C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0070C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敬请提出宝贵意见！</a:t>
            </a:r>
            <a:endParaRPr lang="zh-CN" altLang="en-US" sz="5400" b="1" dirty="0">
              <a:solidFill>
                <a:srgbClr val="0070C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F04-C5C5-4D11-B45B-9BFB72552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2546167" y="-45599"/>
            <a:ext cx="707691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项目课题简介</a:t>
            </a:r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Box 50"/>
          <p:cNvSpPr txBox="1"/>
          <p:nvPr/>
        </p:nvSpPr>
        <p:spPr>
          <a:xfrm>
            <a:off x="4026792" y="34369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组合 3"/>
          <p:cNvGrpSpPr/>
          <p:nvPr/>
        </p:nvGrpSpPr>
        <p:grpSpPr>
          <a:xfrm>
            <a:off x="360040" y="1593587"/>
            <a:ext cx="3862302" cy="3782912"/>
            <a:chOff x="1309868" y="1455543"/>
            <a:chExt cx="3862302" cy="3782912"/>
          </a:xfrm>
        </p:grpSpPr>
        <p:pic>
          <p:nvPicPr>
            <p:cNvPr id="113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4884" y="3427604"/>
              <a:ext cx="3508988" cy="1296144"/>
            </a:xfrm>
            <a:prstGeom prst="rect">
              <a:avLst/>
            </a:prstGeom>
          </p:spPr>
        </p:pic>
        <p:pic>
          <p:nvPicPr>
            <p:cNvPr id="114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868" y="1455543"/>
              <a:ext cx="2036162" cy="1238293"/>
            </a:xfrm>
            <a:prstGeom prst="rect">
              <a:avLst/>
            </a:prstGeom>
          </p:spPr>
        </p:pic>
        <p:pic>
          <p:nvPicPr>
            <p:cNvPr id="115" name="Picture 4" descr="Details are in the caption following the image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4217" t="15381" r="23980" b="8203"/>
            <a:stretch>
              <a:fillRect/>
            </a:stretch>
          </p:blipFill>
          <p:spPr bwMode="auto">
            <a:xfrm>
              <a:off x="3708949" y="1455543"/>
              <a:ext cx="1234923" cy="1217937"/>
            </a:xfrm>
            <a:prstGeom prst="ellipse">
              <a:avLst/>
            </a:prstGeom>
            <a:noFill/>
          </p:spPr>
        </p:pic>
        <p:sp>
          <p:nvSpPr>
            <p:cNvPr id="116" name="矩形 57"/>
            <p:cNvSpPr/>
            <p:nvPr/>
          </p:nvSpPr>
          <p:spPr>
            <a:xfrm>
              <a:off x="1414878" y="2669934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低贵金属催化材料</a:t>
              </a:r>
              <a:endParaRPr lang="en-US" altLang="zh-CN" sz="1600" dirty="0">
                <a:solidFill>
                  <a:srgbClr val="000099"/>
                </a:solidFill>
              </a:endParaRPr>
            </a:p>
          </p:txBody>
        </p:sp>
        <p:sp>
          <p:nvSpPr>
            <p:cNvPr id="117" name="矩形 58"/>
            <p:cNvSpPr/>
            <p:nvPr/>
          </p:nvSpPr>
          <p:spPr>
            <a:xfrm>
              <a:off x="3346029" y="2669934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非贵金属催化材料</a:t>
              </a:r>
              <a:endParaRPr lang="zh-CN" altLang="en-US" sz="1600" dirty="0">
                <a:solidFill>
                  <a:srgbClr val="000099"/>
                </a:solidFill>
              </a:endParaRPr>
            </a:p>
          </p:txBody>
        </p:sp>
        <p:sp>
          <p:nvSpPr>
            <p:cNvPr id="118" name="矩形 59"/>
            <p:cNvSpPr/>
            <p:nvPr/>
          </p:nvSpPr>
          <p:spPr>
            <a:xfrm>
              <a:off x="2013046" y="4838345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结构、组成、种类繁多</a:t>
              </a:r>
              <a:endPara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右箭头 60"/>
            <p:cNvSpPr/>
            <p:nvPr/>
          </p:nvSpPr>
          <p:spPr>
            <a:xfrm rot="5400000">
              <a:off x="3095967" y="3055593"/>
              <a:ext cx="342668" cy="457387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20" name="右箭头 20"/>
          <p:cNvSpPr>
            <a:spLocks noChangeArrowheads="1"/>
          </p:cNvSpPr>
          <p:nvPr/>
        </p:nvSpPr>
        <p:spPr bwMode="auto">
          <a:xfrm rot="19958111">
            <a:off x="4298130" y="2117972"/>
            <a:ext cx="814906" cy="576262"/>
          </a:xfrm>
          <a:prstGeom prst="rightArrow">
            <a:avLst>
              <a:gd name="adj1" fmla="val 50000"/>
              <a:gd name="adj2" fmla="val 40088"/>
            </a:avLst>
          </a:prstGeom>
          <a:gradFill rotWithShape="1">
            <a:gsLst>
              <a:gs pos="0">
                <a:srgbClr val="FFFFFF"/>
              </a:gs>
              <a:gs pos="100000">
                <a:srgbClr val="0000CC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1" name="右箭头 20"/>
          <p:cNvSpPr>
            <a:spLocks noChangeArrowheads="1"/>
          </p:cNvSpPr>
          <p:nvPr/>
        </p:nvSpPr>
        <p:spPr bwMode="auto">
          <a:xfrm rot="1089506">
            <a:off x="4315379" y="4650104"/>
            <a:ext cx="780408" cy="576262"/>
          </a:xfrm>
          <a:prstGeom prst="rightArrow">
            <a:avLst>
              <a:gd name="adj1" fmla="val 50000"/>
              <a:gd name="adj2" fmla="val 40088"/>
            </a:avLst>
          </a:prstGeom>
          <a:gradFill rotWithShape="1">
            <a:gsLst>
              <a:gs pos="0">
                <a:srgbClr val="FFFFFF"/>
              </a:gs>
              <a:gs pos="100000">
                <a:srgbClr val="0000CC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" name="矩形 4"/>
          <p:cNvSpPr/>
          <p:nvPr/>
        </p:nvSpPr>
        <p:spPr>
          <a:xfrm>
            <a:off x="214569" y="1488067"/>
            <a:ext cx="4140225" cy="41044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23" name="组合 66"/>
          <p:cNvGrpSpPr/>
          <p:nvPr/>
        </p:nvGrpSpPr>
        <p:grpSpPr>
          <a:xfrm>
            <a:off x="5539862" y="1403795"/>
            <a:ext cx="6557482" cy="1554037"/>
            <a:chOff x="4583832" y="1370907"/>
            <a:chExt cx="6840760" cy="1554037"/>
          </a:xfrm>
        </p:grpSpPr>
        <p:grpSp>
          <p:nvGrpSpPr>
            <p:cNvPr id="124" name="组合 67"/>
            <p:cNvGrpSpPr/>
            <p:nvPr/>
          </p:nvGrpSpPr>
          <p:grpSpPr>
            <a:xfrm>
              <a:off x="5956009" y="1370907"/>
              <a:ext cx="432048" cy="420818"/>
              <a:chOff x="491944" y="2054657"/>
              <a:chExt cx="432048" cy="420818"/>
            </a:xfrm>
          </p:grpSpPr>
          <p:sp>
            <p:nvSpPr>
              <p:cNvPr id="158" name="圆角矩形 136"/>
              <p:cNvSpPr/>
              <p:nvPr/>
            </p:nvSpPr>
            <p:spPr>
              <a:xfrm>
                <a:off x="491944" y="2075592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9" name="TextBox 80"/>
              <p:cNvSpPr txBox="1"/>
              <p:nvPr/>
            </p:nvSpPr>
            <p:spPr>
              <a:xfrm>
                <a:off x="522661" y="2054657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5" name="组合 68"/>
            <p:cNvGrpSpPr/>
            <p:nvPr/>
          </p:nvGrpSpPr>
          <p:grpSpPr>
            <a:xfrm>
              <a:off x="5971235" y="1925122"/>
              <a:ext cx="432048" cy="411513"/>
              <a:chOff x="1037291" y="2074052"/>
              <a:chExt cx="432048" cy="411513"/>
            </a:xfrm>
          </p:grpSpPr>
          <p:sp>
            <p:nvSpPr>
              <p:cNvPr id="156" name="圆角矩形 134"/>
              <p:cNvSpPr/>
              <p:nvPr/>
            </p:nvSpPr>
            <p:spPr>
              <a:xfrm>
                <a:off x="1037291" y="2085682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7" name="TextBox 81"/>
              <p:cNvSpPr txBox="1"/>
              <p:nvPr/>
            </p:nvSpPr>
            <p:spPr>
              <a:xfrm>
                <a:off x="1079474" y="2074052"/>
                <a:ext cx="356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6" name="组合 69"/>
            <p:cNvGrpSpPr/>
            <p:nvPr/>
          </p:nvGrpSpPr>
          <p:grpSpPr>
            <a:xfrm>
              <a:off x="5956009" y="2519574"/>
              <a:ext cx="437549" cy="404276"/>
              <a:chOff x="2142102" y="2071199"/>
              <a:chExt cx="437549" cy="404276"/>
            </a:xfrm>
          </p:grpSpPr>
          <p:sp>
            <p:nvSpPr>
              <p:cNvPr id="154" name="圆角矩形 132"/>
              <p:cNvSpPr/>
              <p:nvPr/>
            </p:nvSpPr>
            <p:spPr>
              <a:xfrm>
                <a:off x="2142102" y="2075592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5" name="TextBox 82"/>
              <p:cNvSpPr txBox="1"/>
              <p:nvPr/>
            </p:nvSpPr>
            <p:spPr>
              <a:xfrm>
                <a:off x="2209037" y="2071199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7" name="TextBox 84"/>
            <p:cNvSpPr txBox="1"/>
            <p:nvPr/>
          </p:nvSpPr>
          <p:spPr>
            <a:xfrm>
              <a:off x="6440052" y="1463240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</a:rPr>
                <a:t>❌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8" name="TextBox 85"/>
            <p:cNvSpPr txBox="1"/>
            <p:nvPr/>
          </p:nvSpPr>
          <p:spPr>
            <a:xfrm>
              <a:off x="6461292" y="246327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2AE59"/>
                  </a:solidFill>
                </a:rPr>
                <a:t>√</a:t>
              </a:r>
              <a:endParaRPr lang="zh-CN" altLang="en-US" sz="2400" b="1" dirty="0">
                <a:solidFill>
                  <a:srgbClr val="12AE59"/>
                </a:solidFill>
              </a:endParaRPr>
            </a:p>
          </p:txBody>
        </p:sp>
        <p:sp>
          <p:nvSpPr>
            <p:cNvPr id="129" name="TextBox 87"/>
            <p:cNvSpPr txBox="1"/>
            <p:nvPr/>
          </p:nvSpPr>
          <p:spPr>
            <a:xfrm>
              <a:off x="5986726" y="213669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0" name="组合 106"/>
            <p:cNvGrpSpPr/>
            <p:nvPr/>
          </p:nvGrpSpPr>
          <p:grpSpPr>
            <a:xfrm rot="16200000">
              <a:off x="4587993" y="1526386"/>
              <a:ext cx="1232860" cy="1241182"/>
              <a:chOff x="5092129" y="1794830"/>
              <a:chExt cx="1232860" cy="1241182"/>
            </a:xfrm>
          </p:grpSpPr>
          <p:sp>
            <p:nvSpPr>
              <p:cNvPr id="150" name="圆角矩形 128"/>
              <p:cNvSpPr/>
              <p:nvPr/>
            </p:nvSpPr>
            <p:spPr>
              <a:xfrm>
                <a:off x="5112976" y="1794830"/>
                <a:ext cx="968611" cy="76803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1" name="TextBox 74"/>
              <p:cNvSpPr txBox="1"/>
              <p:nvPr/>
            </p:nvSpPr>
            <p:spPr>
              <a:xfrm rot="5400000">
                <a:off x="5248628" y="2005109"/>
                <a:ext cx="671979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下箭头 130"/>
              <p:cNvSpPr/>
              <p:nvPr/>
            </p:nvSpPr>
            <p:spPr>
              <a:xfrm rot="18824010">
                <a:off x="5981074" y="2546611"/>
                <a:ext cx="231399" cy="456430"/>
              </a:xfrm>
              <a:prstGeom prst="downArrow">
                <a:avLst>
                  <a:gd name="adj1" fmla="val 50000"/>
                  <a:gd name="adj2" fmla="val 4148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3" name="下箭头 131"/>
              <p:cNvSpPr/>
              <p:nvPr/>
            </p:nvSpPr>
            <p:spPr>
              <a:xfrm rot="1678787">
                <a:off x="5092129" y="2601947"/>
                <a:ext cx="238448" cy="434065"/>
              </a:xfrm>
              <a:prstGeom prst="downArrow">
                <a:avLst>
                  <a:gd name="adj1" fmla="val 50000"/>
                  <a:gd name="adj2" fmla="val 4148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31" name="TextBox 90"/>
            <p:cNvSpPr txBox="1"/>
            <p:nvPr/>
          </p:nvSpPr>
          <p:spPr>
            <a:xfrm>
              <a:off x="6445466" y="195047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</a:rPr>
                <a:t>❌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2" name="下箭头 108"/>
            <p:cNvSpPr/>
            <p:nvPr/>
          </p:nvSpPr>
          <p:spPr>
            <a:xfrm rot="16200000">
              <a:off x="6450279" y="1851680"/>
              <a:ext cx="1415031" cy="680459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3" name="TextBox 92"/>
            <p:cNvSpPr txBox="1"/>
            <p:nvPr/>
          </p:nvSpPr>
          <p:spPr>
            <a:xfrm>
              <a:off x="6817565" y="197055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4" name="组合 110"/>
            <p:cNvGrpSpPr/>
            <p:nvPr/>
          </p:nvGrpSpPr>
          <p:grpSpPr>
            <a:xfrm>
              <a:off x="7609211" y="1391842"/>
              <a:ext cx="432048" cy="413527"/>
              <a:chOff x="4326917" y="4034477"/>
              <a:chExt cx="432048" cy="413527"/>
            </a:xfrm>
          </p:grpSpPr>
          <p:sp>
            <p:nvSpPr>
              <p:cNvPr id="148" name="圆角矩形 126"/>
              <p:cNvSpPr/>
              <p:nvPr/>
            </p:nvSpPr>
            <p:spPr>
              <a:xfrm>
                <a:off x="4326917" y="4048121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9" name="TextBox 95"/>
              <p:cNvSpPr txBox="1"/>
              <p:nvPr/>
            </p:nvSpPr>
            <p:spPr>
              <a:xfrm>
                <a:off x="4386488" y="40344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5" name="组合 111"/>
            <p:cNvGrpSpPr/>
            <p:nvPr/>
          </p:nvGrpSpPr>
          <p:grpSpPr>
            <a:xfrm>
              <a:off x="7609211" y="1952654"/>
              <a:ext cx="432048" cy="405128"/>
              <a:chOff x="1305420" y="3514487"/>
              <a:chExt cx="432048" cy="405128"/>
            </a:xfrm>
          </p:grpSpPr>
          <p:sp>
            <p:nvSpPr>
              <p:cNvPr id="146" name="圆角矩形 124"/>
              <p:cNvSpPr/>
              <p:nvPr/>
            </p:nvSpPr>
            <p:spPr>
              <a:xfrm>
                <a:off x="1305420" y="3519732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7" name="TextBox 96"/>
              <p:cNvSpPr txBox="1"/>
              <p:nvPr/>
            </p:nvSpPr>
            <p:spPr>
              <a:xfrm>
                <a:off x="1373308" y="351448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TextBox 97"/>
            <p:cNvSpPr txBox="1"/>
            <p:nvPr/>
          </p:nvSpPr>
          <p:spPr>
            <a:xfrm>
              <a:off x="8128373" y="1463240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</a:rPr>
                <a:t>❌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7" name="TextBox 99"/>
            <p:cNvSpPr txBox="1"/>
            <p:nvPr/>
          </p:nvSpPr>
          <p:spPr>
            <a:xfrm>
              <a:off x="8109767" y="2533769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</a:rPr>
                <a:t>❌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03"/>
            <p:cNvSpPr txBox="1"/>
            <p:nvPr/>
          </p:nvSpPr>
          <p:spPr>
            <a:xfrm>
              <a:off x="8144403" y="190586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2AE59"/>
                  </a:solidFill>
                </a:rPr>
                <a:t>√</a:t>
              </a:r>
              <a:endParaRPr lang="zh-CN" altLang="en-US" sz="2400" b="1" dirty="0">
                <a:solidFill>
                  <a:srgbClr val="12AE59"/>
                </a:solidFill>
              </a:endParaRPr>
            </a:p>
          </p:txBody>
        </p:sp>
        <p:sp>
          <p:nvSpPr>
            <p:cNvPr id="139" name="TextBox 104"/>
            <p:cNvSpPr txBox="1"/>
            <p:nvPr/>
          </p:nvSpPr>
          <p:spPr>
            <a:xfrm>
              <a:off x="9070955" y="1989622"/>
              <a:ext cx="235363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反复精进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右箭头 116"/>
            <p:cNvSpPr/>
            <p:nvPr/>
          </p:nvSpPr>
          <p:spPr>
            <a:xfrm>
              <a:off x="5437781" y="2080265"/>
              <a:ext cx="417801" cy="256370"/>
            </a:xfrm>
            <a:prstGeom prst="rightArrow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41" name="组合 117"/>
            <p:cNvGrpSpPr/>
            <p:nvPr/>
          </p:nvGrpSpPr>
          <p:grpSpPr>
            <a:xfrm>
              <a:off x="7613081" y="2510449"/>
              <a:ext cx="432048" cy="405128"/>
              <a:chOff x="1305420" y="3514487"/>
              <a:chExt cx="432048" cy="405128"/>
            </a:xfrm>
          </p:grpSpPr>
          <p:sp>
            <p:nvSpPr>
              <p:cNvPr id="144" name="圆角矩形 122"/>
              <p:cNvSpPr/>
              <p:nvPr/>
            </p:nvSpPr>
            <p:spPr>
              <a:xfrm>
                <a:off x="1305420" y="3519732"/>
                <a:ext cx="432048" cy="39988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>
                  <a:solidFill>
                    <a:schemeClr val="bg1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5" name="TextBox 96"/>
              <p:cNvSpPr txBox="1"/>
              <p:nvPr/>
            </p:nvSpPr>
            <p:spPr>
              <a:xfrm>
                <a:off x="1373308" y="351448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2" name="下箭头 118"/>
            <p:cNvSpPr/>
            <p:nvPr/>
          </p:nvSpPr>
          <p:spPr>
            <a:xfrm rot="16200000">
              <a:off x="8296966" y="1753327"/>
              <a:ext cx="1415031" cy="877163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3" name="TextBox 92"/>
            <p:cNvSpPr txBox="1"/>
            <p:nvPr/>
          </p:nvSpPr>
          <p:spPr>
            <a:xfrm>
              <a:off x="8565900" y="19705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再改进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组合 13"/>
          <p:cNvGrpSpPr/>
          <p:nvPr/>
        </p:nvGrpSpPr>
        <p:grpSpPr>
          <a:xfrm>
            <a:off x="5347073" y="4268561"/>
            <a:ext cx="6555478" cy="1313747"/>
            <a:chOff x="5389381" y="4103060"/>
            <a:chExt cx="6555478" cy="1313747"/>
          </a:xfrm>
        </p:grpSpPr>
        <p:sp>
          <p:nvSpPr>
            <p:cNvPr id="161" name="文本框 32"/>
            <p:cNvSpPr txBox="1"/>
            <p:nvPr/>
          </p:nvSpPr>
          <p:spPr>
            <a:xfrm rot="5400000">
              <a:off x="6505369" y="425031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914400"/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2" name="直接箭头连接符 155"/>
            <p:cNvCxnSpPr/>
            <p:nvPr/>
          </p:nvCxnSpPr>
          <p:spPr>
            <a:xfrm>
              <a:off x="10231706" y="4758916"/>
              <a:ext cx="5040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矩形 156"/>
            <p:cNvSpPr/>
            <p:nvPr/>
          </p:nvSpPr>
          <p:spPr>
            <a:xfrm>
              <a:off x="5389381" y="4772750"/>
              <a:ext cx="1210675" cy="6440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高通量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57"/>
            <p:cNvSpPr/>
            <p:nvPr/>
          </p:nvSpPr>
          <p:spPr>
            <a:xfrm>
              <a:off x="5389381" y="4108467"/>
              <a:ext cx="1210675" cy="6440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高通量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5" name="直接箭头连接符 158"/>
            <p:cNvCxnSpPr/>
            <p:nvPr/>
          </p:nvCxnSpPr>
          <p:spPr>
            <a:xfrm>
              <a:off x="6583457" y="4762636"/>
              <a:ext cx="376639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组合 159"/>
            <p:cNvGrpSpPr/>
            <p:nvPr/>
          </p:nvGrpSpPr>
          <p:grpSpPr>
            <a:xfrm>
              <a:off x="8719538" y="4412710"/>
              <a:ext cx="1579005" cy="720080"/>
              <a:chOff x="7128333" y="1112193"/>
              <a:chExt cx="1579005" cy="720080"/>
            </a:xfrm>
          </p:grpSpPr>
          <p:sp>
            <p:nvSpPr>
              <p:cNvPr id="171" name="椭圆 160"/>
              <p:cNvSpPr/>
              <p:nvPr/>
            </p:nvSpPr>
            <p:spPr>
              <a:xfrm>
                <a:off x="7128333" y="1112193"/>
                <a:ext cx="1579005" cy="72008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8" rIns="91434" bIns="45718" rtlCol="0" anchor="ctr"/>
              <a:lstStyle/>
              <a:p>
                <a:pPr algn="ctr" defTabSz="914400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72" name="TextBox 1023"/>
              <p:cNvSpPr txBox="1"/>
              <p:nvPr/>
            </p:nvSpPr>
            <p:spPr>
              <a:xfrm>
                <a:off x="7344357" y="1292423"/>
                <a:ext cx="1159292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7" name="矩形 162"/>
            <p:cNvSpPr/>
            <p:nvPr/>
          </p:nvSpPr>
          <p:spPr>
            <a:xfrm>
              <a:off x="6959925" y="4103060"/>
              <a:ext cx="1247251" cy="13083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材料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8" name="图片 1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8287669" y="4433026"/>
              <a:ext cx="384721" cy="704549"/>
            </a:xfrm>
            <a:prstGeom prst="rect">
              <a:avLst/>
            </a:prstGeom>
          </p:spPr>
        </p:pic>
        <p:sp>
          <p:nvSpPr>
            <p:cNvPr id="169" name="矩形 170"/>
            <p:cNvSpPr/>
            <p:nvPr/>
          </p:nvSpPr>
          <p:spPr>
            <a:xfrm>
              <a:off x="10729192" y="4407924"/>
              <a:ext cx="1199456" cy="8503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0" name="矩形 171"/>
            <p:cNvSpPr/>
            <p:nvPr/>
          </p:nvSpPr>
          <p:spPr>
            <a:xfrm>
              <a:off x="10776520" y="4313828"/>
              <a:ext cx="1168339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智能设计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筛选平台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3" name="矩形 173"/>
          <p:cNvSpPr/>
          <p:nvPr/>
        </p:nvSpPr>
        <p:spPr>
          <a:xfrm>
            <a:off x="5147470" y="1020878"/>
            <a:ext cx="6877866" cy="241320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4" name="矩形 6"/>
          <p:cNvSpPr/>
          <p:nvPr/>
        </p:nvSpPr>
        <p:spPr>
          <a:xfrm>
            <a:off x="5142446" y="1013651"/>
            <a:ext cx="1428596" cy="400110"/>
          </a:xfrm>
          <a:prstGeom prst="rect">
            <a:avLst/>
          </a:prstGeom>
          <a:solidFill>
            <a:srgbClr val="000099"/>
          </a:solidFill>
        </p:spPr>
        <p:txBody>
          <a:bodyPr wrap="none">
            <a:spAutoFit/>
          </a:bodyPr>
          <a:lstStyle/>
          <a:p>
            <a:pPr algn="dist"/>
            <a:r>
              <a:rPr lang="zh-CN" altLang="en-US" sz="2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 统 试 错 法</a:t>
            </a:r>
            <a:endParaRPr lang="zh-CN" altLang="en-US" sz="20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6376436" y="2928227"/>
            <a:ext cx="440988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筛选效率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、研发周期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、研发成本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5142446" y="3603158"/>
            <a:ext cx="6877866" cy="254477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144538" y="3603158"/>
            <a:ext cx="2060179" cy="400110"/>
          </a:xfrm>
          <a:prstGeom prst="rect">
            <a:avLst/>
          </a:prstGeom>
          <a:solidFill>
            <a:srgbClr val="000099"/>
          </a:solidFill>
        </p:spPr>
        <p:txBody>
          <a:bodyPr wrap="none">
            <a:spAutoFit/>
          </a:bodyPr>
          <a:lstStyle/>
          <a:p>
            <a:pPr algn="dist"/>
            <a:r>
              <a:rPr lang="zh-CN" altLang="en-US" sz="2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 </a:t>
            </a:r>
            <a:r>
              <a:rPr lang="en-US" altLang="zh-CN" sz="2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机 器 学 习</a:t>
            </a:r>
            <a:endParaRPr lang="zh-CN" altLang="en-US" sz="20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5777342" y="5625804"/>
            <a:ext cx="561812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筛选效率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、研发周期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、研发成本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低、精准设计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 14"/>
          <p:cNvSpPr/>
          <p:nvPr/>
        </p:nvSpPr>
        <p:spPr>
          <a:xfrm>
            <a:off x="0" y="6047491"/>
            <a:ext cx="1224136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</a:pPr>
            <a:r>
              <a:rPr lang="zh-CN" altLang="en-US" sz="2800" b="1" kern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关键科学问题：</a:t>
            </a:r>
            <a:r>
              <a:rPr lang="zh-CN" altLang="en-US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建立高性能氢能催化材料的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智能设计与筛选原理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2"/>
          <p:cNvSpPr txBox="1">
            <a:spLocks noChangeArrowheads="1"/>
          </p:cNvSpPr>
          <p:nvPr/>
        </p:nvSpPr>
        <p:spPr bwMode="auto">
          <a:xfrm>
            <a:off x="215265" y="793115"/>
            <a:ext cx="4138930" cy="8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数据驱动加速材料开发</a:t>
            </a:r>
            <a:endParaRPr kumimoji="1"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"/>
          <p:cNvSpPr txBox="1">
            <a:spLocks noChangeArrowheads="1"/>
          </p:cNvSpPr>
          <p:nvPr/>
        </p:nvSpPr>
        <p:spPr bwMode="auto">
          <a:xfrm>
            <a:off x="3255840" y="5619"/>
            <a:ext cx="59775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项目课题简介</a:t>
            </a:r>
            <a:endParaRPr kumimoji="1"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3531870" y="1814860"/>
            <a:ext cx="5233035" cy="1858010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手动操作 33"/>
          <p:cNvSpPr/>
          <p:nvPr>
            <p:custDataLst>
              <p:tags r:id="rId2"/>
            </p:custDataLst>
          </p:nvPr>
        </p:nvSpPr>
        <p:spPr>
          <a:xfrm rot="10800000">
            <a:off x="3531870" y="1491645"/>
            <a:ext cx="5233035" cy="288290"/>
          </a:xfrm>
          <a:prstGeom prst="flowChartManualOperation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34"/>
          <p:cNvGrpSpPr/>
          <p:nvPr/>
        </p:nvGrpSpPr>
        <p:grpSpPr>
          <a:xfrm>
            <a:off x="4533900" y="932845"/>
            <a:ext cx="3252470" cy="666115"/>
            <a:chOff x="6908270" y="908720"/>
            <a:chExt cx="3538660" cy="770890"/>
          </a:xfrm>
        </p:grpSpPr>
        <p:sp>
          <p:nvSpPr>
            <p:cNvPr id="29" name="矩形 35"/>
            <p:cNvSpPr/>
            <p:nvPr>
              <p:custDataLst>
                <p:tags r:id="rId3"/>
              </p:custDataLst>
            </p:nvPr>
          </p:nvSpPr>
          <p:spPr>
            <a:xfrm>
              <a:off x="6908270" y="908720"/>
              <a:ext cx="3538660" cy="77089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39"/>
            <p:cNvSpPr/>
            <p:nvPr>
              <p:custDataLst>
                <p:tags r:id="rId4"/>
              </p:custDataLst>
            </p:nvPr>
          </p:nvSpPr>
          <p:spPr>
            <a:xfrm>
              <a:off x="7190838" y="908720"/>
              <a:ext cx="3157297" cy="746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数据驱动的氢能关键</a:t>
              </a:r>
              <a:endPara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催化材料高效开发与应用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40"/>
          <p:cNvSpPr/>
          <p:nvPr>
            <p:custDataLst>
              <p:tags r:id="rId5"/>
            </p:custDataLst>
          </p:nvPr>
        </p:nvSpPr>
        <p:spPr>
          <a:xfrm>
            <a:off x="3550920" y="1840260"/>
            <a:ext cx="2180590" cy="8185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3765">
              <a:lnSpc>
                <a:spcPct val="125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高性能氢能催化材料的智能设计与筛选原理</a:t>
            </a: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2" name="矩形 41"/>
          <p:cNvSpPr/>
          <p:nvPr>
            <p:custDataLst>
              <p:tags r:id="rId6"/>
            </p:custDataLst>
          </p:nvPr>
        </p:nvSpPr>
        <p:spPr>
          <a:xfrm>
            <a:off x="3622675" y="3044220"/>
            <a:ext cx="5126990" cy="6019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3765">
              <a:lnSpc>
                <a:spcPct val="125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氢能关键催化材料的智能设计与筛选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43"/>
          <p:cNvSpPr/>
          <p:nvPr>
            <p:custDataLst>
              <p:tags r:id="rId7"/>
            </p:custDataLst>
          </p:nvPr>
        </p:nvSpPr>
        <p:spPr>
          <a:xfrm>
            <a:off x="6503035" y="1840260"/>
            <a:ext cx="2216150" cy="8185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3765">
              <a:lnSpc>
                <a:spcPct val="125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催化材料高通量制备过程中的工艺-性能耦合机制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右箭头 45"/>
          <p:cNvSpPr/>
          <p:nvPr>
            <p:custDataLst>
              <p:tags r:id="rId8"/>
            </p:custDataLst>
          </p:nvPr>
        </p:nvSpPr>
        <p:spPr>
          <a:xfrm>
            <a:off x="5854700" y="2128550"/>
            <a:ext cx="575945" cy="33083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右箭头 47"/>
          <p:cNvSpPr/>
          <p:nvPr>
            <p:custDataLst>
              <p:tags r:id="rId9"/>
            </p:custDataLst>
          </p:nvPr>
        </p:nvSpPr>
        <p:spPr>
          <a:xfrm rot="5400000">
            <a:off x="4387215" y="2625120"/>
            <a:ext cx="348615" cy="50736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6" name="右箭头 58"/>
          <p:cNvSpPr/>
          <p:nvPr>
            <p:custDataLst>
              <p:tags r:id="rId10"/>
            </p:custDataLst>
          </p:nvPr>
        </p:nvSpPr>
        <p:spPr>
          <a:xfrm rot="5400000">
            <a:off x="7460615" y="2626390"/>
            <a:ext cx="348615" cy="50736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7" name="矩形 63"/>
          <p:cNvSpPr/>
          <p:nvPr>
            <p:custDataLst>
              <p:tags r:id="rId11"/>
            </p:custDataLst>
          </p:nvPr>
        </p:nvSpPr>
        <p:spPr>
          <a:xfrm>
            <a:off x="4198620" y="4154200"/>
            <a:ext cx="3796030" cy="2434590"/>
          </a:xfrm>
          <a:prstGeom prst="rect">
            <a:avLst/>
          </a:prstGeom>
          <a:noFill/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8" name="矩形 66"/>
          <p:cNvSpPr/>
          <p:nvPr>
            <p:custDataLst>
              <p:tags r:id="rId12"/>
            </p:custDataLst>
          </p:nvPr>
        </p:nvSpPr>
        <p:spPr>
          <a:xfrm>
            <a:off x="166370" y="4154200"/>
            <a:ext cx="3796030" cy="2440305"/>
          </a:xfrm>
          <a:prstGeom prst="rect">
            <a:avLst/>
          </a:prstGeom>
          <a:noFill/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9" name="矩形 69"/>
          <p:cNvSpPr/>
          <p:nvPr>
            <p:custDataLst>
              <p:tags r:id="rId13"/>
            </p:custDataLst>
          </p:nvPr>
        </p:nvSpPr>
        <p:spPr>
          <a:xfrm>
            <a:off x="8230870" y="4154200"/>
            <a:ext cx="3796030" cy="2434590"/>
          </a:xfrm>
          <a:prstGeom prst="rect">
            <a:avLst/>
          </a:prstGeom>
          <a:noFill/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0" name="左箭头 70"/>
          <p:cNvSpPr/>
          <p:nvPr>
            <p:custDataLst>
              <p:tags r:id="rId14"/>
            </p:custDataLst>
          </p:nvPr>
        </p:nvSpPr>
        <p:spPr>
          <a:xfrm rot="19680000">
            <a:off x="2392045" y="3409345"/>
            <a:ext cx="692150" cy="71882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57000"/>
                  <a:lumOff val="43000"/>
                </a:schemeClr>
              </a:gs>
              <a:gs pos="100000">
                <a:srgbClr val="00339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1" name="左箭头 71"/>
          <p:cNvSpPr/>
          <p:nvPr>
            <p:custDataLst>
              <p:tags r:id="rId15"/>
            </p:custDataLst>
          </p:nvPr>
        </p:nvSpPr>
        <p:spPr>
          <a:xfrm rot="16200000">
            <a:off x="5882005" y="3569365"/>
            <a:ext cx="408940" cy="687705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57000"/>
                  <a:lumOff val="43000"/>
                </a:schemeClr>
              </a:gs>
              <a:gs pos="100000">
                <a:srgbClr val="00339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2" name="左箭头 72"/>
          <p:cNvSpPr/>
          <p:nvPr>
            <p:custDataLst>
              <p:tags r:id="rId16"/>
            </p:custDataLst>
          </p:nvPr>
        </p:nvSpPr>
        <p:spPr>
          <a:xfrm rot="12900000">
            <a:off x="9218295" y="3413790"/>
            <a:ext cx="692150" cy="71882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57000"/>
                  <a:lumOff val="43000"/>
                </a:schemeClr>
              </a:gs>
              <a:gs pos="100000">
                <a:srgbClr val="00339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73"/>
          <p:cNvSpPr/>
          <p:nvPr>
            <p:custDataLst>
              <p:tags r:id="rId17"/>
            </p:custDataLst>
          </p:nvPr>
        </p:nvSpPr>
        <p:spPr>
          <a:xfrm>
            <a:off x="166370" y="4144675"/>
            <a:ext cx="3796030" cy="431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r>
              <a:rPr lang="zh-CN" altLang="en-US" sz="1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建立氢能催化材料理论评估方法</a:t>
            </a:r>
            <a:endParaRPr lang="zh-CN" altLang="en-US" sz="1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矩形 74"/>
          <p:cNvSpPr/>
          <p:nvPr>
            <p:custDataLst>
              <p:tags r:id="rId18"/>
            </p:custDataLst>
          </p:nvPr>
        </p:nvSpPr>
        <p:spPr>
          <a:xfrm>
            <a:off x="4198620" y="4154200"/>
            <a:ext cx="3796030" cy="431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r>
              <a:rPr lang="zh-CN" altLang="en-US" sz="1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构建氢能关键材料量子化学数据库</a:t>
            </a:r>
            <a:endParaRPr lang="zh-CN" altLang="en-US" sz="1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75"/>
          <p:cNvSpPr/>
          <p:nvPr>
            <p:custDataLst>
              <p:tags r:id="rId19"/>
            </p:custDataLst>
          </p:nvPr>
        </p:nvSpPr>
        <p:spPr>
          <a:xfrm>
            <a:off x="8230870" y="4144675"/>
            <a:ext cx="3796030" cy="431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r>
              <a:rPr lang="zh-CN" altLang="en-US" sz="1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搭建高通量智能筛选设计平台</a:t>
            </a:r>
            <a:endParaRPr lang="zh-CN" altLang="en-US" sz="18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76"/>
          <p:cNvSpPr txBox="1"/>
          <p:nvPr>
            <p:custDataLst>
              <p:tags r:id="rId20"/>
            </p:custDataLst>
          </p:nvPr>
        </p:nvSpPr>
        <p:spPr>
          <a:xfrm>
            <a:off x="5278755" y="2700685"/>
            <a:ext cx="2017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新技术、新方法</a:t>
            </a:r>
            <a:endParaRPr lang="zh-CN" altLang="en-US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8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270375" y="4792375"/>
            <a:ext cx="1786255" cy="681990"/>
          </a:xfrm>
          <a:prstGeom prst="rect">
            <a:avLst/>
          </a:prstGeom>
        </p:spPr>
      </p:pic>
      <p:pic>
        <p:nvPicPr>
          <p:cNvPr id="49" name="图片 8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b="21994"/>
          <a:stretch>
            <a:fillRect/>
          </a:stretch>
        </p:blipFill>
        <p:spPr>
          <a:xfrm>
            <a:off x="6142355" y="4800630"/>
            <a:ext cx="1801495" cy="671195"/>
          </a:xfrm>
          <a:prstGeom prst="rect">
            <a:avLst/>
          </a:prstGeom>
        </p:spPr>
      </p:pic>
      <p:sp>
        <p:nvSpPr>
          <p:cNvPr id="50" name="文本框 82"/>
          <p:cNvSpPr txBox="1"/>
          <p:nvPr>
            <p:custDataLst>
              <p:tags r:id="rId25"/>
            </p:custDataLst>
          </p:nvPr>
        </p:nvSpPr>
        <p:spPr>
          <a:xfrm>
            <a:off x="6682740" y="4576475"/>
            <a:ext cx="11036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文献信息库</a:t>
            </a:r>
            <a:endParaRPr lang="zh-CN" altLang="en-US" sz="1000" b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文本框 83"/>
          <p:cNvSpPr txBox="1"/>
          <p:nvPr>
            <p:custDataLst>
              <p:tags r:id="rId26"/>
            </p:custDataLst>
          </p:nvPr>
        </p:nvSpPr>
        <p:spPr>
          <a:xfrm>
            <a:off x="4774565" y="4594255"/>
            <a:ext cx="11918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计算数据库</a:t>
            </a:r>
            <a:endParaRPr lang="zh-CN" altLang="en-US" sz="10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4" name="图片 84" descr="63d273461ac68555a14ee47c03a5d0a"/>
          <p:cNvPicPr/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146675" y="5680740"/>
            <a:ext cx="1910080" cy="848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下箭头 85"/>
          <p:cNvSpPr/>
          <p:nvPr>
            <p:custDataLst>
              <p:tags r:id="rId29"/>
            </p:custDataLst>
          </p:nvPr>
        </p:nvSpPr>
        <p:spPr>
          <a:xfrm>
            <a:off x="5062220" y="5512465"/>
            <a:ext cx="360045" cy="14414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6" name="下箭头 86"/>
          <p:cNvSpPr/>
          <p:nvPr>
            <p:custDataLst>
              <p:tags r:id="rId30"/>
            </p:custDataLst>
          </p:nvPr>
        </p:nvSpPr>
        <p:spPr>
          <a:xfrm>
            <a:off x="6696710" y="5512465"/>
            <a:ext cx="360045" cy="14414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文本框 87"/>
          <p:cNvSpPr txBox="1"/>
          <p:nvPr>
            <p:custDataLst>
              <p:tags r:id="rId31"/>
            </p:custDataLst>
          </p:nvPr>
        </p:nvSpPr>
        <p:spPr>
          <a:xfrm>
            <a:off x="5752465" y="5450870"/>
            <a:ext cx="9302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材料信息库</a:t>
            </a:r>
            <a:endParaRPr lang="zh-CN" altLang="en-US" sz="900" b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41030" y="4742210"/>
            <a:ext cx="3751580" cy="1662430"/>
          </a:xfrm>
          <a:prstGeom prst="rect">
            <a:avLst/>
          </a:prstGeom>
        </p:spPr>
      </p:pic>
      <p:pic>
        <p:nvPicPr>
          <p:cNvPr id="62" name="图片 6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38125" y="4648230"/>
            <a:ext cx="3614420" cy="18770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24939" y="1674176"/>
            <a:ext cx="6149728" cy="4211218"/>
            <a:chOff x="3263903" y="1991442"/>
            <a:chExt cx="5043486" cy="3453684"/>
          </a:xfrm>
        </p:grpSpPr>
        <p:sp>
          <p:nvSpPr>
            <p:cNvPr id="39" name="圆角矩形 5"/>
            <p:cNvSpPr/>
            <p:nvPr/>
          </p:nvSpPr>
          <p:spPr bwMode="auto">
            <a:xfrm>
              <a:off x="4683126" y="1991442"/>
              <a:ext cx="3624263" cy="49688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031771" y="2010493"/>
              <a:ext cx="3132137" cy="427034"/>
            </a:xfrm>
            <a:prstGeom prst="rect">
              <a:avLst/>
            </a:prstGeom>
            <a:noFill/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项目课题简介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7"/>
            <p:cNvSpPr/>
            <p:nvPr/>
          </p:nvSpPr>
          <p:spPr>
            <a:xfrm>
              <a:off x="4041776" y="2746376"/>
              <a:ext cx="423863" cy="498475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2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圆角矩形 9"/>
            <p:cNvSpPr/>
            <p:nvPr/>
          </p:nvSpPr>
          <p:spPr bwMode="auto">
            <a:xfrm>
              <a:off x="4683125" y="2746376"/>
              <a:ext cx="3617912" cy="498475"/>
            </a:xfrm>
            <a:prstGeom prst="roundRect">
              <a:avLst/>
            </a:prstGeom>
            <a:solidFill>
              <a:srgbClr val="003F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014082" y="2786064"/>
              <a:ext cx="3106738" cy="429086"/>
            </a:xfrm>
            <a:prstGeom prst="rect">
              <a:avLst/>
            </a:prstGeom>
          </p:spPr>
          <p:txBody>
            <a:bodyPr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研究内容进展</a:t>
              </a:r>
              <a:endParaRPr lang="zh-CN" altLang="en-US" sz="2800" kern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11"/>
            <p:cNvSpPr/>
            <p:nvPr/>
          </p:nvSpPr>
          <p:spPr>
            <a:xfrm>
              <a:off x="4035426" y="3479801"/>
              <a:ext cx="422275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3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46" name="组合 12"/>
            <p:cNvGrpSpPr/>
            <p:nvPr/>
          </p:nvGrpSpPr>
          <p:grpSpPr bwMode="auto">
            <a:xfrm>
              <a:off x="4683125" y="3479803"/>
              <a:ext cx="3617912" cy="498475"/>
              <a:chOff x="6339098" y="3296034"/>
              <a:chExt cx="4381175" cy="512157"/>
            </a:xfrm>
          </p:grpSpPr>
          <p:sp>
            <p:nvSpPr>
              <p:cNvPr id="47" name="圆角矩形 13"/>
              <p:cNvSpPr/>
              <p:nvPr/>
            </p:nvSpPr>
            <p:spPr>
              <a:xfrm>
                <a:off x="6339098" y="3296034"/>
                <a:ext cx="4381175" cy="512157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723579" y="3336808"/>
                <a:ext cx="3810219" cy="440863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经费收支情况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圆角矩形 15"/>
            <p:cNvSpPr/>
            <p:nvPr/>
          </p:nvSpPr>
          <p:spPr>
            <a:xfrm>
              <a:off x="4040188" y="4216401"/>
              <a:ext cx="423862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4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50" name="组合 16"/>
            <p:cNvGrpSpPr/>
            <p:nvPr/>
          </p:nvGrpSpPr>
          <p:grpSpPr bwMode="auto">
            <a:xfrm>
              <a:off x="4683126" y="4216404"/>
              <a:ext cx="3622675" cy="496888"/>
              <a:chOff x="6339097" y="4180903"/>
              <a:chExt cx="4387327" cy="511176"/>
            </a:xfrm>
          </p:grpSpPr>
          <p:sp>
            <p:nvSpPr>
              <p:cNvPr id="51" name="圆角矩形 17"/>
              <p:cNvSpPr/>
              <p:nvPr/>
            </p:nvSpPr>
            <p:spPr>
              <a:xfrm>
                <a:off x="6339097" y="4180903"/>
                <a:ext cx="4387327" cy="51117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6723613" y="4221732"/>
                <a:ext cx="3818243" cy="441425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存在问题及解决办法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20"/>
            <p:cNvGrpSpPr/>
            <p:nvPr/>
          </p:nvGrpSpPr>
          <p:grpSpPr bwMode="auto">
            <a:xfrm>
              <a:off x="4683126" y="4940300"/>
              <a:ext cx="3622675" cy="496888"/>
              <a:chOff x="6339097" y="5057483"/>
              <a:chExt cx="4386558" cy="511504"/>
            </a:xfrm>
          </p:grpSpPr>
          <p:sp>
            <p:nvSpPr>
              <p:cNvPr id="54" name="圆角矩形 21"/>
              <p:cNvSpPr/>
              <p:nvPr/>
            </p:nvSpPr>
            <p:spPr>
              <a:xfrm>
                <a:off x="6339097" y="5057483"/>
                <a:ext cx="4386558" cy="51150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anchor="ctr"/>
              <a:lstStyle/>
              <a:p>
                <a:pPr algn="ctr">
                  <a:defRPr/>
                </a:pPr>
                <a:endParaRPr lang="zh-CN" altLang="en-US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23546" y="5086899"/>
                <a:ext cx="3817574" cy="441707"/>
              </a:xfrm>
              <a:prstGeom prst="rect">
                <a:avLst/>
              </a:prstGeom>
            </p:spPr>
            <p:txBody>
              <a:bodyPr lIns="91422" tIns="45711" rIns="91422" bIns="45711">
                <a:spAutoFit/>
              </a:bodyPr>
              <a:lstStyle/>
              <a:p>
                <a:pPr>
                  <a:defRPr/>
                </a:pPr>
                <a:r>
                  <a:rPr lang="zh-CN" altLang="en-US" sz="2800" kern="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下一步研究计划</a:t>
                </a:r>
                <a:endParaRPr lang="zh-CN" altLang="en-US" sz="2800" kern="1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下箭头 24"/>
            <p:cNvSpPr/>
            <p:nvPr/>
          </p:nvSpPr>
          <p:spPr>
            <a:xfrm rot="16200000">
              <a:off x="3320259" y="2690019"/>
              <a:ext cx="447675" cy="560387"/>
            </a:xfrm>
            <a:prstGeom prst="downArrow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圆角矩形 32"/>
            <p:cNvSpPr/>
            <p:nvPr/>
          </p:nvSpPr>
          <p:spPr>
            <a:xfrm>
              <a:off x="4041776" y="4946651"/>
              <a:ext cx="423863" cy="49847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5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圆角矩形 3"/>
            <p:cNvSpPr/>
            <p:nvPr/>
          </p:nvSpPr>
          <p:spPr>
            <a:xfrm>
              <a:off x="4042570" y="1995172"/>
              <a:ext cx="422275" cy="496887"/>
            </a:xfrm>
            <a:prstGeom prst="roundRect">
              <a:avLst>
                <a:gd name="adj" fmla="val 27494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ea typeface="微软雅黑" panose="020B0503020204020204" pitchFamily="34" charset="-122"/>
                  <a:cs typeface="Arial Unicode MS" panose="020B0604020202020204" charset="-122"/>
                </a:rPr>
                <a:t>1</a:t>
              </a:r>
              <a:endPara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0" y="-7111"/>
            <a:ext cx="12192000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4464783" y="102732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研究内容进展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2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25132" y="978535"/>
          <a:ext cx="11341735" cy="55143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228215"/>
                <a:gridCol w="2573655"/>
                <a:gridCol w="5586095"/>
                <a:gridCol w="953770"/>
              </a:tblGrid>
              <a:tr h="648970">
                <a:tc gridSpan="4">
                  <a:txBody>
                    <a:bodyPr/>
                    <a:lstStyle/>
                    <a:p>
                      <a:pPr indent="0" algn="ctr" defTabSz="914400" rtl="0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年度考核指标完成情况对照表</a:t>
                      </a:r>
                      <a:endParaRPr lang="zh-CN" altLang="en-US" sz="28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条款</a:t>
                      </a:r>
                      <a:endParaRPr lang="zh-CN" altLang="en-US" sz="2000" b="1" kern="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年度考核任务</a:t>
                      </a:r>
                      <a:endParaRPr lang="zh-CN" altLang="en-US" sz="2000" b="1" kern="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完成内容</a:t>
                      </a:r>
                      <a:endParaRPr lang="zh-CN" altLang="en-US" sz="2000" b="1" kern="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en-US" altLang="zh-CN" sz="20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  <a:endParaRPr lang="zh-CN" sz="2000" b="1" kern="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1214120"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Times New Roman" panose="02020603050405020304" pitchFamily="18" charset="0"/>
                        </a:rPr>
                        <a:t>1.1 </a:t>
                      </a:r>
                      <a:r>
                        <a:rPr lang="zh-CN" alt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Times New Roman" panose="02020603050405020304" pitchFamily="18" charset="0"/>
                        </a:rPr>
                        <a:t>量子化学数据库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ct val="13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建立数据量&gt;10 万条的量子化学数据库</a:t>
                      </a:r>
                      <a:endParaRPr lang="zh-CN" altLang="en-US" sz="2000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indent="0" algn="just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1196个数据的计算数据库和</a:t>
                      </a:r>
                      <a:r>
                        <a:rPr lang="zh-CN" altLang="en-US" sz="20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11.1万</a:t>
                      </a: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篇文献的文献库，共构建了11.2 万个材料的材料量化数据库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2000" b="1" kern="0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005330"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Times New Roman" panose="02020603050405020304" pitchFamily="18" charset="0"/>
                        </a:rPr>
                        <a:t>1.2 </a:t>
                      </a:r>
                      <a:r>
                        <a:rPr lang="zh-CN" alt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Times New Roman" panose="02020603050405020304" pitchFamily="18" charset="0"/>
                        </a:rPr>
                        <a:t>筛选氢能关键催化材料</a:t>
                      </a:r>
                      <a:endParaRPr lang="zh-CN" altLang="en-US" sz="18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筛选出&gt;4种有潜力的材料及工艺</a:t>
                      </a:r>
                      <a:endParaRPr lang="zh-CN" altLang="en-US" sz="2000" kern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筛选出</a:t>
                      </a: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ORR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催化剂</a:t>
                      </a:r>
                      <a:r>
                        <a:rPr lang="en-US" alt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种</a:t>
                      </a:r>
                      <a:endParaRPr lang="en-US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1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筛选出</a:t>
                      </a:r>
                      <a:r>
                        <a:rPr lang="en-US" alt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OER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催化剂</a:t>
                      </a:r>
                      <a:r>
                        <a:rPr lang="en-US" alt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种</a:t>
                      </a:r>
                      <a:endParaRPr lang="en-US" alt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1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筛选出</a:t>
                      </a:r>
                      <a:r>
                        <a:rPr lang="en-US" alt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HER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催化剂</a:t>
                      </a:r>
                      <a:r>
                        <a:rPr lang="en-US" alt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种</a:t>
                      </a:r>
                      <a:endParaRPr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2000" b="1" kern="0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1.3 </a:t>
                      </a:r>
                      <a:r>
                        <a:rPr lang="zh-CN" alt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论文</a:t>
                      </a:r>
                      <a:endParaRPr lang="zh-CN" altLang="en-US" sz="1800" b="1" kern="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ct val="13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kern="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kern="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篇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　</a:t>
                      </a:r>
                      <a:endParaRPr lang="zh-CN" sz="2000" kern="0" dirty="0">
                        <a:solidFill>
                          <a:srgbClr val="00666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发表文章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两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篇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lvl="0" indent="0" algn="ctr" defTabSz="91440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  <a:endParaRPr lang="zh-CN" altLang="en-US" sz="20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888364" y="105907"/>
            <a:ext cx="99309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研究进展一、氢能关键材料量子化学数据库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2"/>
          <p:cNvGrpSpPr/>
          <p:nvPr/>
        </p:nvGrpSpPr>
        <p:grpSpPr>
          <a:xfrm>
            <a:off x="1380471" y="1011288"/>
            <a:ext cx="9431057" cy="5284091"/>
            <a:chOff x="-1677712" y="488157"/>
            <a:chExt cx="10697887" cy="5993878"/>
          </a:xfrm>
        </p:grpSpPr>
        <p:sp>
          <p:nvSpPr>
            <p:cNvPr id="61" name="圆角矩形 53"/>
            <p:cNvSpPr/>
            <p:nvPr/>
          </p:nvSpPr>
          <p:spPr>
            <a:xfrm>
              <a:off x="-1677712" y="488157"/>
              <a:ext cx="10697887" cy="599387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3" name="图片 5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1303" y="4790914"/>
              <a:ext cx="1768781" cy="1099982"/>
            </a:xfrm>
            <a:prstGeom prst="roundRect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64" name="右箭头 55"/>
            <p:cNvSpPr/>
            <p:nvPr/>
          </p:nvSpPr>
          <p:spPr>
            <a:xfrm>
              <a:off x="194604" y="5309924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5" name="组合 56"/>
            <p:cNvGrpSpPr/>
            <p:nvPr/>
          </p:nvGrpSpPr>
          <p:grpSpPr>
            <a:xfrm>
              <a:off x="3311502" y="4743008"/>
              <a:ext cx="1646448" cy="1165272"/>
              <a:chOff x="5241795" y="3051263"/>
              <a:chExt cx="1500719" cy="973056"/>
            </a:xfrm>
          </p:grpSpPr>
          <p:pic>
            <p:nvPicPr>
              <p:cNvPr id="109" name="图片 10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41795" y="3051263"/>
                <a:ext cx="1500719" cy="973056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10" name="组合 108"/>
              <p:cNvGrpSpPr/>
              <p:nvPr/>
            </p:nvGrpSpPr>
            <p:grpSpPr>
              <a:xfrm>
                <a:off x="5550654" y="3335586"/>
                <a:ext cx="804880" cy="507440"/>
                <a:chOff x="5292080" y="3040101"/>
                <a:chExt cx="1618028" cy="1044013"/>
              </a:xfrm>
            </p:grpSpPr>
            <p:pic>
              <p:nvPicPr>
                <p:cNvPr id="111" name="图片 10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292080" y="3040101"/>
                  <a:ext cx="1618028" cy="104401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sp>
              <p:nvSpPr>
                <p:cNvPr id="112" name="矩形 110"/>
                <p:cNvSpPr/>
                <p:nvPr/>
              </p:nvSpPr>
              <p:spPr>
                <a:xfrm>
                  <a:off x="5704222" y="3363838"/>
                  <a:ext cx="307938" cy="14401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矩形 111"/>
                <p:cNvSpPr/>
                <p:nvPr/>
              </p:nvSpPr>
              <p:spPr>
                <a:xfrm>
                  <a:off x="6187203" y="3082697"/>
                  <a:ext cx="658025" cy="47773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6" name="组合 57"/>
            <p:cNvGrpSpPr/>
            <p:nvPr/>
          </p:nvGrpSpPr>
          <p:grpSpPr>
            <a:xfrm>
              <a:off x="-1130142" y="4774333"/>
              <a:ext cx="1258105" cy="1160070"/>
              <a:chOff x="107147" y="2766776"/>
              <a:chExt cx="1203438" cy="1198511"/>
            </a:xfrm>
          </p:grpSpPr>
          <p:pic>
            <p:nvPicPr>
              <p:cNvPr id="107" name="图片 10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47" y="2766776"/>
                <a:ext cx="1066892" cy="1133954"/>
              </a:xfrm>
              <a:prstGeom prst="rect">
                <a:avLst/>
              </a:prstGeom>
            </p:spPr>
          </p:pic>
          <p:pic>
            <p:nvPicPr>
              <p:cNvPr id="108" name="图片 10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93" y="2831333"/>
                <a:ext cx="1066892" cy="1133954"/>
              </a:xfrm>
              <a:prstGeom prst="rect">
                <a:avLst/>
              </a:prstGeom>
            </p:spPr>
          </p:pic>
        </p:grpSp>
        <p:grpSp>
          <p:nvGrpSpPr>
            <p:cNvPr id="67" name="组合 58"/>
            <p:cNvGrpSpPr/>
            <p:nvPr/>
          </p:nvGrpSpPr>
          <p:grpSpPr>
            <a:xfrm>
              <a:off x="-1256058" y="2780789"/>
              <a:ext cx="1371052" cy="1094021"/>
              <a:chOff x="176377" y="1038648"/>
              <a:chExt cx="1109611" cy="885406"/>
            </a:xfrm>
          </p:grpSpPr>
          <p:sp>
            <p:nvSpPr>
              <p:cNvPr id="103" name="圆角矩形 101"/>
              <p:cNvSpPr/>
              <p:nvPr/>
            </p:nvSpPr>
            <p:spPr>
              <a:xfrm>
                <a:off x="278283" y="1074053"/>
                <a:ext cx="902672" cy="85000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文本框 22"/>
              <p:cNvSpPr txBox="1"/>
              <p:nvPr/>
            </p:nvSpPr>
            <p:spPr>
              <a:xfrm>
                <a:off x="176377" y="1038648"/>
                <a:ext cx="1109611" cy="45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Web of Science</a:t>
                </a:r>
                <a:endParaRPr lang="zh-CN" altLang="en-US" sz="13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下箭头 103"/>
              <p:cNvSpPr/>
              <p:nvPr/>
            </p:nvSpPr>
            <p:spPr>
              <a:xfrm>
                <a:off x="629532" y="1439910"/>
                <a:ext cx="203368" cy="193301"/>
              </a:xfrm>
              <a:prstGeom prst="down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矩形 104"/>
              <p:cNvSpPr/>
              <p:nvPr/>
            </p:nvSpPr>
            <p:spPr>
              <a:xfrm>
                <a:off x="548885" y="1649937"/>
                <a:ext cx="407926" cy="268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RIS</a:t>
                </a:r>
                <a:endParaRPr lang="zh-CN" altLang="en-US" sz="13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8" name="右箭头 59"/>
            <p:cNvSpPr/>
            <p:nvPr/>
          </p:nvSpPr>
          <p:spPr>
            <a:xfrm>
              <a:off x="2729084" y="3311312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9" name="组合 60"/>
            <p:cNvGrpSpPr/>
            <p:nvPr/>
          </p:nvGrpSpPr>
          <p:grpSpPr>
            <a:xfrm>
              <a:off x="3412615" y="2717139"/>
              <a:ext cx="1438040" cy="1153148"/>
              <a:chOff x="4917958" y="957178"/>
              <a:chExt cx="1069748" cy="1036607"/>
            </a:xfrm>
          </p:grpSpPr>
          <p:pic>
            <p:nvPicPr>
              <p:cNvPr id="101" name="图片 9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7958" y="957178"/>
                <a:ext cx="1069748" cy="1036607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02" name="图片 10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58528" y="1431526"/>
                <a:ext cx="840145" cy="420852"/>
              </a:xfrm>
              <a:prstGeom prst="rect">
                <a:avLst/>
              </a:prstGeom>
            </p:spPr>
          </p:pic>
        </p:grpSp>
        <p:grpSp>
          <p:nvGrpSpPr>
            <p:cNvPr id="70" name="组合 61"/>
            <p:cNvGrpSpPr/>
            <p:nvPr/>
          </p:nvGrpSpPr>
          <p:grpSpPr>
            <a:xfrm>
              <a:off x="792019" y="2802598"/>
              <a:ext cx="1768066" cy="1040975"/>
              <a:chOff x="2374463" y="1149475"/>
              <a:chExt cx="1507277" cy="848986"/>
            </a:xfrm>
          </p:grpSpPr>
          <p:pic>
            <p:nvPicPr>
              <p:cNvPr id="99" name="Picture 1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r="41582" b="54727"/>
              <a:stretch>
                <a:fillRect/>
              </a:stretch>
            </p:blipFill>
            <p:spPr bwMode="auto">
              <a:xfrm>
                <a:off x="2374463" y="1149475"/>
                <a:ext cx="1507277" cy="848986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00" name="图片 9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1319" y="1571640"/>
                <a:ext cx="476505" cy="424046"/>
              </a:xfrm>
              <a:prstGeom prst="rect">
                <a:avLst/>
              </a:prstGeom>
            </p:spPr>
          </p:pic>
        </p:grpSp>
        <p:sp>
          <p:nvSpPr>
            <p:cNvPr id="71" name="右箭头 62"/>
            <p:cNvSpPr/>
            <p:nvPr/>
          </p:nvSpPr>
          <p:spPr>
            <a:xfrm>
              <a:off x="2747632" y="5269891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右箭头 63"/>
            <p:cNvSpPr/>
            <p:nvPr/>
          </p:nvSpPr>
          <p:spPr>
            <a:xfrm>
              <a:off x="127963" y="3305332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64"/>
            <p:cNvSpPr/>
            <p:nvPr/>
          </p:nvSpPr>
          <p:spPr>
            <a:xfrm>
              <a:off x="-1577606" y="3949774"/>
              <a:ext cx="2150806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批量导出（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RIS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格式）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4" name="矩形 65"/>
            <p:cNvSpPr/>
            <p:nvPr/>
          </p:nvSpPr>
          <p:spPr>
            <a:xfrm>
              <a:off x="827500" y="3949774"/>
              <a:ext cx="1694138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Zotero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文献管理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5" name="矩形 66"/>
            <p:cNvSpPr/>
            <p:nvPr/>
          </p:nvSpPr>
          <p:spPr>
            <a:xfrm>
              <a:off x="3069167" y="3920790"/>
              <a:ext cx="2022593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提取文章作者等信息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67"/>
            <p:cNvSpPr/>
            <p:nvPr/>
          </p:nvSpPr>
          <p:spPr>
            <a:xfrm>
              <a:off x="-1105294" y="5963724"/>
              <a:ext cx="1015618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PDF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下载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7" name="矩形 68"/>
            <p:cNvSpPr/>
            <p:nvPr/>
          </p:nvSpPr>
          <p:spPr>
            <a:xfrm>
              <a:off x="737444" y="5934332"/>
              <a:ext cx="1893660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ChatGPT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编写代码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8" name="矩形 73"/>
            <p:cNvSpPr/>
            <p:nvPr/>
          </p:nvSpPr>
          <p:spPr>
            <a:xfrm>
              <a:off x="2924956" y="5934332"/>
              <a:ext cx="2621758" cy="347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提取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PDF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中数据及图片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9" name="右箭头 74"/>
            <p:cNvSpPr/>
            <p:nvPr/>
          </p:nvSpPr>
          <p:spPr>
            <a:xfrm rot="5400000">
              <a:off x="-802972" y="4396960"/>
              <a:ext cx="464877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流程图: 磁盘 75"/>
            <p:cNvSpPr/>
            <p:nvPr/>
          </p:nvSpPr>
          <p:spPr>
            <a:xfrm>
              <a:off x="5599891" y="4820494"/>
              <a:ext cx="1131256" cy="1051423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流程图: 磁盘 76"/>
            <p:cNvSpPr/>
            <p:nvPr/>
          </p:nvSpPr>
          <p:spPr>
            <a:xfrm>
              <a:off x="5589145" y="2802598"/>
              <a:ext cx="1131256" cy="1051423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右箭头 77"/>
            <p:cNvSpPr/>
            <p:nvPr/>
          </p:nvSpPr>
          <p:spPr>
            <a:xfrm>
              <a:off x="4994598" y="3305331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右箭头 78"/>
            <p:cNvSpPr/>
            <p:nvPr/>
          </p:nvSpPr>
          <p:spPr>
            <a:xfrm>
              <a:off x="4994598" y="5271931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79"/>
            <p:cNvSpPr txBox="1"/>
            <p:nvPr/>
          </p:nvSpPr>
          <p:spPr>
            <a:xfrm>
              <a:off x="5630123" y="3205732"/>
              <a:ext cx="1028584" cy="4350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80"/>
            <p:cNvSpPr txBox="1"/>
            <p:nvPr/>
          </p:nvSpPr>
          <p:spPr>
            <a:xfrm>
              <a:off x="5640481" y="4993275"/>
              <a:ext cx="1028584" cy="76639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材料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流程图: 磁盘 81"/>
            <p:cNvSpPr/>
            <p:nvPr/>
          </p:nvSpPr>
          <p:spPr>
            <a:xfrm>
              <a:off x="5578786" y="935697"/>
              <a:ext cx="1131256" cy="1051423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2"/>
            <p:cNvSpPr txBox="1"/>
            <p:nvPr/>
          </p:nvSpPr>
          <p:spPr>
            <a:xfrm>
              <a:off x="5638814" y="1167381"/>
              <a:ext cx="1028584" cy="76639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右箭头 83"/>
            <p:cNvSpPr/>
            <p:nvPr/>
          </p:nvSpPr>
          <p:spPr>
            <a:xfrm>
              <a:off x="4994598" y="1335808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4"/>
            <p:cNvSpPr/>
            <p:nvPr/>
          </p:nvSpPr>
          <p:spPr>
            <a:xfrm>
              <a:off x="-1105011" y="2074284"/>
              <a:ext cx="1061717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78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种材料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0" name="TextBox 85"/>
            <p:cNvSpPr txBox="1"/>
            <p:nvPr/>
          </p:nvSpPr>
          <p:spPr>
            <a:xfrm>
              <a:off x="1019248" y="2074240"/>
              <a:ext cx="1436271" cy="34790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HER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反应研究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1" name="矩形 86"/>
            <p:cNvSpPr/>
            <p:nvPr/>
          </p:nvSpPr>
          <p:spPr>
            <a:xfrm>
              <a:off x="3569713" y="2069090"/>
              <a:ext cx="1061717" cy="347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23</a:t>
              </a:r>
              <a:r>
                <a:rPr lang="zh-CN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种信息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-1261550" y="776101"/>
              <a:ext cx="1375890" cy="1122060"/>
            </a:xfrm>
            <a:prstGeom prst="round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93" name="Picture 3" descr="C:\Users\yangshuna\Documents\WeChat Files\wxid_lnejj89ntw5n22\FileStorage\Temp\a11ed2e67a54fcfdec943081189f228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6236" y="773906"/>
              <a:ext cx="1576662" cy="1180909"/>
            </a:xfrm>
            <a:prstGeom prst="roundRect">
              <a:avLst/>
            </a:prstGeom>
            <a:noFill/>
            <a:ln w="19050">
              <a:solidFill>
                <a:srgbClr val="000000"/>
              </a:solidFill>
            </a:ln>
          </p:spPr>
        </p:pic>
        <p:sp>
          <p:nvSpPr>
            <p:cNvPr id="94" name="右箭头 89"/>
            <p:cNvSpPr/>
            <p:nvPr/>
          </p:nvSpPr>
          <p:spPr>
            <a:xfrm>
              <a:off x="2717473" y="1337131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箭头 90"/>
            <p:cNvSpPr/>
            <p:nvPr/>
          </p:nvSpPr>
          <p:spPr>
            <a:xfrm>
              <a:off x="183495" y="1331150"/>
              <a:ext cx="553949" cy="25119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315780" y="773906"/>
              <a:ext cx="1574800" cy="11766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7" name="流程图: 磁盘 92"/>
            <p:cNvSpPr/>
            <p:nvPr/>
          </p:nvSpPr>
          <p:spPr>
            <a:xfrm>
              <a:off x="7570344" y="1923445"/>
              <a:ext cx="1211705" cy="2793571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93"/>
            <p:cNvSpPr txBox="1"/>
            <p:nvPr/>
          </p:nvSpPr>
          <p:spPr>
            <a:xfrm>
              <a:off x="7876972" y="2209025"/>
              <a:ext cx="606474" cy="24252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量子化学数据库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4" name="自选图形 24"/>
          <p:cNvSpPr/>
          <p:nvPr/>
        </p:nvSpPr>
        <p:spPr>
          <a:xfrm rot="10800000" flipV="1">
            <a:off x="8816061" y="1905915"/>
            <a:ext cx="649429" cy="3396887"/>
          </a:xfrm>
          <a:prstGeom prst="leftBrace">
            <a:avLst>
              <a:gd name="adj1" fmla="val 123515"/>
              <a:gd name="adj2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170180" indent="-170180" algn="l" defTabSz="681355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170180" algn="l" defTabSz="681355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2805" indent="-170180" algn="l" defTabSz="681355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2530" indent="-170180" algn="l" defTabSz="681355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3525" indent="-170180" algn="l" defTabSz="681355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defTabSz="45720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矩形 1"/>
          <p:cNvSpPr/>
          <p:nvPr/>
        </p:nvSpPr>
        <p:spPr>
          <a:xfrm>
            <a:off x="6273" y="6318500"/>
            <a:ext cx="12191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量子化学数据库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计算数据库、文献库和材料数据库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1418985" y="105907"/>
            <a:ext cx="8869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研究进展一、氢能关键材料量子化学数据库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6" name="图片 4" descr="7d8053979a9158919c6559be6e5abac"/>
          <p:cNvPicPr/>
          <p:nvPr/>
        </p:nvPicPr>
        <p:blipFill>
          <a:blip r:embed="rId1"/>
          <a:stretch>
            <a:fillRect/>
          </a:stretch>
        </p:blipFill>
        <p:spPr>
          <a:xfrm>
            <a:off x="4164330" y="1276350"/>
            <a:ext cx="7550150" cy="3712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7" name="图片 1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109049" y="2269406"/>
            <a:ext cx="985201" cy="197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82" y="1252972"/>
            <a:ext cx="2052229" cy="17515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097" y="3412495"/>
            <a:ext cx="2232248" cy="16336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0" name="下箭头 10"/>
          <p:cNvSpPr/>
          <p:nvPr/>
        </p:nvSpPr>
        <p:spPr>
          <a:xfrm>
            <a:off x="1707916" y="2968825"/>
            <a:ext cx="281585" cy="43204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1" name="矩形 1"/>
          <p:cNvSpPr/>
          <p:nvPr/>
        </p:nvSpPr>
        <p:spPr>
          <a:xfrm>
            <a:off x="636097" y="5244603"/>
            <a:ext cx="11073130" cy="1507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以氢吸附自由能为标准，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计算了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78</a:t>
            </a:r>
            <a:r>
              <a:rPr lang="zh-CN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种材料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的催化活性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，搭建了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1196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个数据的计算数据库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918C-7DC7-43FD-9CCE-AD7472DF28B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853552" y="4908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数据库介绍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TABLE_ENDDRAG_ORIGIN_RECT" val="760*254"/>
  <p:tag name="TABLE_ENDDRAG_RECT" val="100*179*760*254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commondata" val="eyJoZGlkIjoiM2FiZDIzMjBhYjY3YjcwYmIxYWI1NjM4YzVmYjEyMDMifQ==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  <p:tag name="TABLE_ENDDRAG_ORIGIN_RECT" val="872*342"/>
  <p:tag name="TABLE_ENDDRAG_RECT" val="60*105*872*342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5883</Words>
  <Application>WPS 演示</Application>
  <PresentationFormat>宽屏</PresentationFormat>
  <Paragraphs>1603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楷体_GB2312</vt:lpstr>
      <vt:lpstr>Arial Unicode MS</vt:lpstr>
      <vt:lpstr>华文新魏</vt:lpstr>
      <vt:lpstr>Calibri</vt:lpstr>
      <vt:lpstr>等线</vt:lpstr>
      <vt:lpstr>黑体</vt:lpstr>
      <vt:lpstr>Calibri</vt:lpstr>
      <vt:lpstr>MS PGothic</vt:lpstr>
      <vt:lpstr>等线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webuser</dc:creator>
  <cp:lastModifiedBy>19387</cp:lastModifiedBy>
  <cp:revision>353</cp:revision>
  <dcterms:created xsi:type="dcterms:W3CDTF">2023-05-10T03:11:00Z</dcterms:created>
  <dcterms:modified xsi:type="dcterms:W3CDTF">2023-11-22T09:04:26Z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3C44802990F447FE9FFC580837C16E9D_12</vt:lpwstr>
  </property>
  <property fmtid="{D5CDD505-2E9C-101B-9397-08002B2CF9AE}" pid="3" name="KSOProductBuildVer">
    <vt:lpwstr>2052-12.1.0.15712</vt:lpwstr>
  </property>
</Properties>
</file>